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Akshar"/>
      <p:regular r:id="rId26"/>
      <p:bold r:id="rId27"/>
    </p:embeddedFont>
    <p:embeddedFont>
      <p:font typeface="Inter"/>
      <p:regular r:id="rId28"/>
      <p:bold r:id="rId29"/>
    </p:embeddedFont>
    <p:embeddedFont>
      <p:font typeface="PT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kshar-regular.fntdata"/><Relationship Id="rId25" Type="http://schemas.openxmlformats.org/officeDocument/2006/relationships/slide" Target="slides/slide21.xml"/><Relationship Id="rId28" Type="http://schemas.openxmlformats.org/officeDocument/2006/relationships/font" Target="fonts/Inter-regular.fntdata"/><Relationship Id="rId27" Type="http://schemas.openxmlformats.org/officeDocument/2006/relationships/font" Target="fonts/Akshar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2fb05cf7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2fb05cf7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830e3cc63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830e3cc63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D3936"/>
                </a:solidFill>
                <a:latin typeface="Inter"/>
                <a:ea typeface="Inter"/>
                <a:cs typeface="Inter"/>
                <a:sym typeface="Inter"/>
              </a:rPr>
              <a:t>Mean: 2581.588</a:t>
            </a:r>
            <a:endParaRPr sz="1400">
              <a:solidFill>
                <a:srgbClr val="3D3936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D3936"/>
                </a:solidFill>
                <a:latin typeface="Inter"/>
                <a:ea typeface="Inter"/>
                <a:cs typeface="Inter"/>
                <a:sym typeface="Inter"/>
              </a:rPr>
              <a:t>Medium: 2137.057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82fb05cf7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82fb05cf7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48aa18711b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48aa18711b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nuanced insights into the different segments of the customer bases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Fad followers the influencer order tis the highest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48aa18711b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48aa18711b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2fb05cf7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82fb05cf7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830e3cc63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830e3cc63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bc263f502_0_2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bc263f502_0_2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Ayesah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bc263f50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bc263f50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Looking at the coefficients for churn: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timelag             0.4435765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lifetime_seq      -0.1173556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gross                 -0.0007573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have seen from the customer segmentation by month that certain promotional methods work, so to decrease the time- lag and to see that spike we suggest subscriptions, newsletter,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bc263f502_0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1bc263f502_0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1bc263f502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1bc263f502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https://www.similarweb.com/website/coach.com/#geography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bc263f502_0_2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bc263f502_0_2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2937d05419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2937d05419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83ced22e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83ced22e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https://www.similarweb.com/website/coach.com/#geography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83ced22e46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83ced22e4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https://www.similarweb.com/website/coach.com/#geography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bc263f502_0_2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bc263f502_0_2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1bc263f502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1bc263f502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touching on the ones that are </a:t>
            </a:r>
            <a:r>
              <a:rPr lang="en"/>
              <a:t>relevant to our studies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gross: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8 order types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Add-on order, business order, group order, influencer order, promotional order, retail order, return order, and </a:t>
            </a:r>
            <a:r>
              <a:rPr lang="en"/>
              <a:t>unknown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2fb05cf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82fb05cf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Aggregated on custkey and did a sum of gross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is very skewed so it gives evidence that this is a dataset for down-market customers (most are spending below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83ced22e4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83ced22e4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30e3cc63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830e3cc63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035862" y="4617424"/>
            <a:ext cx="1599900" cy="1599900"/>
          </a:xfrm>
          <a:prstGeom prst="ellipse">
            <a:avLst/>
          </a:prstGeom>
          <a:solidFill>
            <a:srgbClr val="D8CFB9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-2700383">
            <a:off x="-1917456" y="4904768"/>
            <a:ext cx="3812013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333950" y="1498375"/>
            <a:ext cx="5448000" cy="16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333950" y="3151375"/>
            <a:ext cx="25476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 rot="-2700608">
            <a:off x="7841192" y="3156989"/>
            <a:ext cx="2397941" cy="1155271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-2700993">
            <a:off x="-93572" y="1149260"/>
            <a:ext cx="734189" cy="734189"/>
          </a:xfrm>
          <a:prstGeom prst="ellipse">
            <a:avLst/>
          </a:prstGeom>
          <a:solidFill>
            <a:srgbClr val="D9DC8E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2700993">
            <a:off x="-419257" y="1474945"/>
            <a:ext cx="734189" cy="734189"/>
          </a:xfrm>
          <a:prstGeom prst="ellipse">
            <a:avLst/>
          </a:prstGeom>
          <a:solidFill>
            <a:srgbClr val="D9DC8E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2700000">
            <a:off x="1283239" y="-227464"/>
            <a:ext cx="734401" cy="73440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473067" y="-246222"/>
            <a:ext cx="579000" cy="57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hasCustomPrompt="1" type="title"/>
          </p:nvPr>
        </p:nvSpPr>
        <p:spPr>
          <a:xfrm>
            <a:off x="1746919" y="1765250"/>
            <a:ext cx="5650200" cy="11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1746881" y="2873450"/>
            <a:ext cx="5650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11"/>
          <p:cNvSpPr/>
          <p:nvPr/>
        </p:nvSpPr>
        <p:spPr>
          <a:xfrm flipH="1" rot="-2700534">
            <a:off x="6683261" y="-686357"/>
            <a:ext cx="2733533" cy="753493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1"/>
          <p:cNvGrpSpPr/>
          <p:nvPr/>
        </p:nvGrpSpPr>
        <p:grpSpPr>
          <a:xfrm rot="-2700000">
            <a:off x="-1606569" y="1525686"/>
            <a:ext cx="4639920" cy="1234788"/>
            <a:chOff x="5285927" y="4157538"/>
            <a:chExt cx="4639965" cy="1234800"/>
          </a:xfrm>
        </p:grpSpPr>
        <p:sp>
          <p:nvSpPr>
            <p:cNvPr id="105" name="Google Shape;105;p11"/>
            <p:cNvSpPr/>
            <p:nvPr/>
          </p:nvSpPr>
          <p:spPr>
            <a:xfrm flipH="1" rot="-334">
              <a:off x="5285927" y="4157688"/>
              <a:ext cx="3087900" cy="1234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8691392" y="4157703"/>
              <a:ext cx="1234500" cy="123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1"/>
          <p:cNvSpPr/>
          <p:nvPr/>
        </p:nvSpPr>
        <p:spPr>
          <a:xfrm>
            <a:off x="3376853" y="172285"/>
            <a:ext cx="734100" cy="7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"/>
          <p:cNvSpPr/>
          <p:nvPr/>
        </p:nvSpPr>
        <p:spPr>
          <a:xfrm flipH="1" rot="-2700534">
            <a:off x="5642736" y="4781768"/>
            <a:ext cx="2733533" cy="753493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/>
          <p:nvPr/>
        </p:nvSpPr>
        <p:spPr>
          <a:xfrm flipH="1" rot="-2700537">
            <a:off x="7676755" y="68968"/>
            <a:ext cx="2713593" cy="1231214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type="title"/>
          </p:nvPr>
        </p:nvSpPr>
        <p:spPr>
          <a:xfrm>
            <a:off x="713250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2" type="title"/>
          </p:nvPr>
        </p:nvSpPr>
        <p:spPr>
          <a:xfrm>
            <a:off x="720100" y="1854284"/>
            <a:ext cx="257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720100" y="2276765"/>
            <a:ext cx="2578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3" type="title"/>
          </p:nvPr>
        </p:nvSpPr>
        <p:spPr>
          <a:xfrm>
            <a:off x="3730029" y="1854284"/>
            <a:ext cx="257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6" name="Google Shape;116;p13"/>
          <p:cNvSpPr txBox="1"/>
          <p:nvPr>
            <p:ph idx="4" type="subTitle"/>
          </p:nvPr>
        </p:nvSpPr>
        <p:spPr>
          <a:xfrm>
            <a:off x="3730029" y="2276765"/>
            <a:ext cx="2578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5" type="title"/>
          </p:nvPr>
        </p:nvSpPr>
        <p:spPr>
          <a:xfrm>
            <a:off x="720100" y="3591711"/>
            <a:ext cx="257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13"/>
          <p:cNvSpPr txBox="1"/>
          <p:nvPr>
            <p:ph idx="6" type="subTitle"/>
          </p:nvPr>
        </p:nvSpPr>
        <p:spPr>
          <a:xfrm>
            <a:off x="720100" y="4014191"/>
            <a:ext cx="2578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7" type="title"/>
          </p:nvPr>
        </p:nvSpPr>
        <p:spPr>
          <a:xfrm>
            <a:off x="3730029" y="3591711"/>
            <a:ext cx="257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13"/>
          <p:cNvSpPr txBox="1"/>
          <p:nvPr>
            <p:ph idx="8" type="subTitle"/>
          </p:nvPr>
        </p:nvSpPr>
        <p:spPr>
          <a:xfrm>
            <a:off x="3730029" y="4014191"/>
            <a:ext cx="2578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9" type="title"/>
          </p:nvPr>
        </p:nvSpPr>
        <p:spPr>
          <a:xfrm>
            <a:off x="720100" y="1283113"/>
            <a:ext cx="6492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hasCustomPrompt="1" idx="13" type="title"/>
          </p:nvPr>
        </p:nvSpPr>
        <p:spPr>
          <a:xfrm>
            <a:off x="720100" y="3020525"/>
            <a:ext cx="6492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hasCustomPrompt="1" idx="14" type="title"/>
          </p:nvPr>
        </p:nvSpPr>
        <p:spPr>
          <a:xfrm>
            <a:off x="3730025" y="1283113"/>
            <a:ext cx="6492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15" type="title"/>
          </p:nvPr>
        </p:nvSpPr>
        <p:spPr>
          <a:xfrm>
            <a:off x="3730025" y="3020522"/>
            <a:ext cx="6492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/>
          <p:nvPr/>
        </p:nvSpPr>
        <p:spPr>
          <a:xfrm>
            <a:off x="0" y="0"/>
            <a:ext cx="41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13"/>
          <p:cNvGrpSpPr/>
          <p:nvPr/>
        </p:nvGrpSpPr>
        <p:grpSpPr>
          <a:xfrm>
            <a:off x="163200" y="2282120"/>
            <a:ext cx="92700" cy="579259"/>
            <a:chOff x="146550" y="319025"/>
            <a:chExt cx="92700" cy="579259"/>
          </a:xfrm>
        </p:grpSpPr>
        <p:sp>
          <p:nvSpPr>
            <p:cNvPr id="127" name="Google Shape;127;p13"/>
            <p:cNvSpPr/>
            <p:nvPr/>
          </p:nvSpPr>
          <p:spPr>
            <a:xfrm>
              <a:off x="146550" y="319025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46550" y="481211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46550" y="643398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146550" y="805584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3"/>
          <p:cNvSpPr/>
          <p:nvPr/>
        </p:nvSpPr>
        <p:spPr>
          <a:xfrm flipH="1">
            <a:off x="8760926" y="3955248"/>
            <a:ext cx="796200" cy="796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13"/>
          <p:cNvGrpSpPr/>
          <p:nvPr/>
        </p:nvGrpSpPr>
        <p:grpSpPr>
          <a:xfrm rot="-2699757">
            <a:off x="4111458" y="4811694"/>
            <a:ext cx="921069" cy="579035"/>
            <a:chOff x="8042607" y="3769195"/>
            <a:chExt cx="921012" cy="579000"/>
          </a:xfrm>
        </p:grpSpPr>
        <p:sp>
          <p:nvSpPr>
            <p:cNvPr id="133" name="Google Shape;133;p13"/>
            <p:cNvSpPr/>
            <p:nvPr/>
          </p:nvSpPr>
          <p:spPr>
            <a:xfrm>
              <a:off x="8384619" y="3769195"/>
              <a:ext cx="579000" cy="579000"/>
            </a:xfrm>
            <a:prstGeom prst="ellipse">
              <a:avLst/>
            </a:prstGeom>
            <a:solidFill>
              <a:srgbClr val="D9DC8E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8042607" y="3769195"/>
              <a:ext cx="579000" cy="579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3"/>
          <p:cNvSpPr/>
          <p:nvPr/>
        </p:nvSpPr>
        <p:spPr>
          <a:xfrm rot="-2700000">
            <a:off x="8588022" y="779338"/>
            <a:ext cx="753493" cy="7534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 flipH="1">
            <a:off x="920475" y="-767324"/>
            <a:ext cx="1099500" cy="1099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 flipH="1">
            <a:off x="8430725" y="1767624"/>
            <a:ext cx="556800" cy="55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3942981" y="1723675"/>
            <a:ext cx="30747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0" name="Google Shape;140;p14"/>
          <p:cNvSpPr txBox="1"/>
          <p:nvPr>
            <p:ph hasCustomPrompt="1" idx="2" type="title"/>
          </p:nvPr>
        </p:nvSpPr>
        <p:spPr>
          <a:xfrm>
            <a:off x="2260969" y="2113938"/>
            <a:ext cx="1248300" cy="9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3942968" y="2573775"/>
            <a:ext cx="3074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"/>
          <p:cNvSpPr/>
          <p:nvPr/>
        </p:nvSpPr>
        <p:spPr>
          <a:xfrm flipH="1" rot="-2700608">
            <a:off x="-1210408" y="678764"/>
            <a:ext cx="2397941" cy="1155271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 flipH="1" rot="-2700534">
            <a:off x="5058711" y="-621395"/>
            <a:ext cx="2733533" cy="75349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8089433" y="331305"/>
            <a:ext cx="579000" cy="57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677850" y="3450569"/>
            <a:ext cx="2426659" cy="2426659"/>
            <a:chOff x="-3340875" y="3706219"/>
            <a:chExt cx="2426659" cy="2426659"/>
          </a:xfrm>
        </p:grpSpPr>
        <p:sp>
          <p:nvSpPr>
            <p:cNvPr id="146" name="Google Shape;146;p14"/>
            <p:cNvSpPr/>
            <p:nvPr/>
          </p:nvSpPr>
          <p:spPr>
            <a:xfrm rot="-2700000">
              <a:off x="-2426030" y="3965605"/>
              <a:ext cx="1252428" cy="1252428"/>
            </a:xfrm>
            <a:prstGeom prst="ellipse">
              <a:avLst/>
            </a:prstGeom>
            <a:solidFill>
              <a:srgbClr val="D8CFB9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 rot="-2700000">
              <a:off x="-3081489" y="4621064"/>
              <a:ext cx="1252428" cy="1252428"/>
            </a:xfrm>
            <a:prstGeom prst="ellipse">
              <a:avLst/>
            </a:prstGeom>
            <a:solidFill>
              <a:srgbClr val="D8CFB9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477502" y="3310650"/>
            <a:ext cx="54738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" type="subTitle"/>
          </p:nvPr>
        </p:nvSpPr>
        <p:spPr>
          <a:xfrm>
            <a:off x="1477475" y="1278750"/>
            <a:ext cx="5473800" cy="20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1" name="Google Shape;151;p15"/>
          <p:cNvGrpSpPr/>
          <p:nvPr/>
        </p:nvGrpSpPr>
        <p:grpSpPr>
          <a:xfrm>
            <a:off x="-1060875" y="1884394"/>
            <a:ext cx="2426659" cy="2426659"/>
            <a:chOff x="-3340875" y="3706219"/>
            <a:chExt cx="2426659" cy="2426659"/>
          </a:xfrm>
        </p:grpSpPr>
        <p:sp>
          <p:nvSpPr>
            <p:cNvPr id="152" name="Google Shape;152;p15"/>
            <p:cNvSpPr/>
            <p:nvPr/>
          </p:nvSpPr>
          <p:spPr>
            <a:xfrm rot="-2700000">
              <a:off x="-2426030" y="3965605"/>
              <a:ext cx="1252428" cy="12524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 rot="-2700000">
              <a:off x="-3081489" y="4621064"/>
              <a:ext cx="1252428" cy="1252428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5"/>
          <p:cNvSpPr/>
          <p:nvPr/>
        </p:nvSpPr>
        <p:spPr>
          <a:xfrm rot="-2700000">
            <a:off x="271432" y="1260616"/>
            <a:ext cx="579120" cy="5791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 rot="-2700000">
            <a:off x="8369757" y="4466941"/>
            <a:ext cx="579120" cy="57912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 flipH="1" rot="-2700547">
            <a:off x="-1307874" y="4741927"/>
            <a:ext cx="2666075" cy="753493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 rot="-2700000">
            <a:off x="8803182" y="203141"/>
            <a:ext cx="579120" cy="57912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"/>
          <p:cNvSpPr/>
          <p:nvPr/>
        </p:nvSpPr>
        <p:spPr>
          <a:xfrm rot="-2700000">
            <a:off x="341170" y="-312545"/>
            <a:ext cx="1252428" cy="125242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 flipH="1" rot="-2700547">
            <a:off x="1689601" y="-614273"/>
            <a:ext cx="2666075" cy="753493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2" name="Google Shape;162;p16"/>
          <p:cNvSpPr/>
          <p:nvPr/>
        </p:nvSpPr>
        <p:spPr>
          <a:xfrm flipH="1" rot="-2700408">
            <a:off x="-1017517" y="3204682"/>
            <a:ext cx="1788485" cy="577636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 flipH="1">
            <a:off x="7865522" y="4843833"/>
            <a:ext cx="579300" cy="57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 flipH="1" rot="-2699592">
            <a:off x="1984912" y="5151777"/>
            <a:ext cx="1788485" cy="57742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 flipH="1" rot="2700000">
            <a:off x="-163811" y="1798316"/>
            <a:ext cx="579120" cy="5791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6"/>
          <p:cNvGrpSpPr/>
          <p:nvPr/>
        </p:nvGrpSpPr>
        <p:grpSpPr>
          <a:xfrm rot="-2700000">
            <a:off x="8460786" y="416133"/>
            <a:ext cx="1305272" cy="578994"/>
            <a:chOff x="7545448" y="1004546"/>
            <a:chExt cx="1305284" cy="579000"/>
          </a:xfrm>
        </p:grpSpPr>
        <p:sp>
          <p:nvSpPr>
            <p:cNvPr id="167" name="Google Shape;167;p16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6"/>
          <p:cNvSpPr/>
          <p:nvPr/>
        </p:nvSpPr>
        <p:spPr>
          <a:xfrm flipH="1" rot="-2699389">
            <a:off x="8520595" y="2092077"/>
            <a:ext cx="1192818" cy="680944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"/>
          <p:cNvSpPr/>
          <p:nvPr/>
        </p:nvSpPr>
        <p:spPr>
          <a:xfrm flipH="1">
            <a:off x="5736398" y="-399073"/>
            <a:ext cx="740700" cy="740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/>
          <p:nvPr/>
        </p:nvSpPr>
        <p:spPr>
          <a:xfrm rot="-2700000">
            <a:off x="5902397" y="4310139"/>
            <a:ext cx="579120" cy="579120"/>
          </a:xfrm>
          <a:prstGeom prst="ellipse">
            <a:avLst/>
          </a:prstGeom>
          <a:solidFill>
            <a:srgbClr val="E77D55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 rot="-2700000">
            <a:off x="5660536" y="4552001"/>
            <a:ext cx="579120" cy="579120"/>
          </a:xfrm>
          <a:prstGeom prst="ellipse">
            <a:avLst/>
          </a:prstGeom>
          <a:solidFill>
            <a:srgbClr val="E77D55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 rot="-2700000">
            <a:off x="5418675" y="4793862"/>
            <a:ext cx="579120" cy="579120"/>
          </a:xfrm>
          <a:prstGeom prst="ellipse">
            <a:avLst/>
          </a:prstGeom>
          <a:solidFill>
            <a:srgbClr val="E77D55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 txBox="1"/>
          <p:nvPr>
            <p:ph type="title"/>
          </p:nvPr>
        </p:nvSpPr>
        <p:spPr>
          <a:xfrm>
            <a:off x="2597275" y="1555950"/>
            <a:ext cx="39495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" type="subTitle"/>
          </p:nvPr>
        </p:nvSpPr>
        <p:spPr>
          <a:xfrm>
            <a:off x="2597275" y="2664150"/>
            <a:ext cx="3949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7"/>
          <p:cNvSpPr/>
          <p:nvPr/>
        </p:nvSpPr>
        <p:spPr>
          <a:xfrm flipH="1" rot="-2700175">
            <a:off x="7089321" y="2170160"/>
            <a:ext cx="4178365" cy="1799728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2580292" y="-246222"/>
            <a:ext cx="579000" cy="57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 rot="-2700000">
            <a:off x="204440" y="616671"/>
            <a:ext cx="1305272" cy="578994"/>
            <a:chOff x="7545448" y="1004546"/>
            <a:chExt cx="1305284" cy="579000"/>
          </a:xfrm>
        </p:grpSpPr>
        <p:sp>
          <p:nvSpPr>
            <p:cNvPr id="181" name="Google Shape;181;p17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366E5F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366E5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/>
          <p:nvPr/>
        </p:nvSpPr>
        <p:spPr>
          <a:xfrm flipH="1" rot="-2700468">
            <a:off x="-20901" y="-115909"/>
            <a:ext cx="3114098" cy="1231214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 flipH="1" rot="-2700691">
            <a:off x="-464639" y="4456628"/>
            <a:ext cx="3165222" cy="753493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 flipH="1" rot="-2700836">
            <a:off x="4499968" y="-620735"/>
            <a:ext cx="1744150" cy="997869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 flipH="1" rot="-2700836">
            <a:off x="-1127982" y="3637790"/>
            <a:ext cx="1744150" cy="997869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 txBox="1"/>
          <p:nvPr>
            <p:ph idx="1" type="subTitle"/>
          </p:nvPr>
        </p:nvSpPr>
        <p:spPr>
          <a:xfrm>
            <a:off x="5427225" y="3249000"/>
            <a:ext cx="28221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8"/>
          <p:cNvSpPr txBox="1"/>
          <p:nvPr>
            <p:ph type="title"/>
          </p:nvPr>
        </p:nvSpPr>
        <p:spPr>
          <a:xfrm>
            <a:off x="5427225" y="847800"/>
            <a:ext cx="2822100" cy="24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1" name="Google Shape;191;p18"/>
          <p:cNvSpPr/>
          <p:nvPr>
            <p:ph idx="2" type="pic"/>
          </p:nvPr>
        </p:nvSpPr>
        <p:spPr>
          <a:xfrm>
            <a:off x="713400" y="817500"/>
            <a:ext cx="4311000" cy="3508500"/>
          </a:xfrm>
          <a:prstGeom prst="roundRect">
            <a:avLst>
              <a:gd fmla="val 12019" name="adj"/>
            </a:avLst>
          </a:prstGeom>
          <a:noFill/>
          <a:ln>
            <a:noFill/>
          </a:ln>
        </p:spPr>
      </p:sp>
      <p:grpSp>
        <p:nvGrpSpPr>
          <p:cNvPr id="192" name="Google Shape;192;p18"/>
          <p:cNvGrpSpPr/>
          <p:nvPr/>
        </p:nvGrpSpPr>
        <p:grpSpPr>
          <a:xfrm rot="-2700000">
            <a:off x="7260990" y="4645554"/>
            <a:ext cx="2035298" cy="579294"/>
            <a:chOff x="1847763" y="-1267245"/>
            <a:chExt cx="2035318" cy="579300"/>
          </a:xfrm>
        </p:grpSpPr>
        <p:grpSp>
          <p:nvGrpSpPr>
            <p:cNvPr id="193" name="Google Shape;193;p18"/>
            <p:cNvGrpSpPr/>
            <p:nvPr/>
          </p:nvGrpSpPr>
          <p:grpSpPr>
            <a:xfrm>
              <a:off x="1847763" y="-1266945"/>
              <a:ext cx="1305284" cy="579000"/>
              <a:chOff x="7545448" y="1004546"/>
              <a:chExt cx="1305284" cy="579000"/>
            </a:xfrm>
          </p:grpSpPr>
          <p:sp>
            <p:nvSpPr>
              <p:cNvPr id="194" name="Google Shape;194;p18"/>
              <p:cNvSpPr/>
              <p:nvPr/>
            </p:nvSpPr>
            <p:spPr>
              <a:xfrm>
                <a:off x="8271732" y="1004546"/>
                <a:ext cx="579000" cy="579000"/>
              </a:xfrm>
              <a:prstGeom prst="ellipse">
                <a:avLst/>
              </a:prstGeom>
              <a:solidFill>
                <a:srgbClr val="E77D55">
                  <a:alpha val="8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8"/>
              <p:cNvSpPr/>
              <p:nvPr/>
            </p:nvSpPr>
            <p:spPr>
              <a:xfrm>
                <a:off x="7908561" y="1004546"/>
                <a:ext cx="579000" cy="579000"/>
              </a:xfrm>
              <a:prstGeom prst="ellipse">
                <a:avLst/>
              </a:prstGeom>
              <a:solidFill>
                <a:srgbClr val="E77D55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8"/>
              <p:cNvSpPr/>
              <p:nvPr/>
            </p:nvSpPr>
            <p:spPr>
              <a:xfrm>
                <a:off x="7545448" y="1004546"/>
                <a:ext cx="579000" cy="579000"/>
              </a:xfrm>
              <a:prstGeom prst="ellipse">
                <a:avLst/>
              </a:prstGeom>
              <a:solidFill>
                <a:srgbClr val="E77D55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" name="Google Shape;197;p18"/>
            <p:cNvSpPr/>
            <p:nvPr/>
          </p:nvSpPr>
          <p:spPr>
            <a:xfrm>
              <a:off x="3303781" y="-1267245"/>
              <a:ext cx="579300" cy="57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18"/>
          <p:cNvSpPr/>
          <p:nvPr/>
        </p:nvSpPr>
        <p:spPr>
          <a:xfrm rot="-2700000">
            <a:off x="8444384" y="680822"/>
            <a:ext cx="1234608" cy="123460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idx="1" type="subTitle"/>
          </p:nvPr>
        </p:nvSpPr>
        <p:spPr>
          <a:xfrm>
            <a:off x="897025" y="2791054"/>
            <a:ext cx="28443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type="title"/>
          </p:nvPr>
        </p:nvSpPr>
        <p:spPr>
          <a:xfrm>
            <a:off x="897025" y="1498054"/>
            <a:ext cx="28443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 flipH="1" rot="-2700547">
            <a:off x="-702824" y="5143052"/>
            <a:ext cx="2666075" cy="753493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0" y="0"/>
            <a:ext cx="41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 flipH="1" rot="-2700423">
            <a:off x="5840015" y="4328568"/>
            <a:ext cx="3444176" cy="1231214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 flipH="1" rot="-2700423">
            <a:off x="4053840" y="-202232"/>
            <a:ext cx="3444176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9"/>
          <p:cNvGrpSpPr/>
          <p:nvPr/>
        </p:nvGrpSpPr>
        <p:grpSpPr>
          <a:xfrm rot="-2700000">
            <a:off x="2744067" y="4512102"/>
            <a:ext cx="1495958" cy="663580"/>
            <a:chOff x="7545448" y="1004546"/>
            <a:chExt cx="1305284" cy="579000"/>
          </a:xfrm>
        </p:grpSpPr>
        <p:sp>
          <p:nvSpPr>
            <p:cNvPr id="207" name="Google Shape;207;p19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366E5F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366E5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idx="1" type="subTitle"/>
          </p:nvPr>
        </p:nvSpPr>
        <p:spPr>
          <a:xfrm>
            <a:off x="5297350" y="2801617"/>
            <a:ext cx="28437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type="title"/>
          </p:nvPr>
        </p:nvSpPr>
        <p:spPr>
          <a:xfrm>
            <a:off x="5297350" y="1497946"/>
            <a:ext cx="28437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3" name="Google Shape;213;p20"/>
          <p:cNvSpPr/>
          <p:nvPr/>
        </p:nvSpPr>
        <p:spPr>
          <a:xfrm flipH="1" rot="-2700534">
            <a:off x="6710686" y="-358157"/>
            <a:ext cx="2733533" cy="7534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" name="Google Shape;214;p20"/>
          <p:cNvGrpSpPr/>
          <p:nvPr/>
        </p:nvGrpSpPr>
        <p:grpSpPr>
          <a:xfrm>
            <a:off x="5790300" y="-439920"/>
            <a:ext cx="1363985" cy="1363985"/>
            <a:chOff x="-226762" y="2842330"/>
            <a:chExt cx="1363985" cy="1363985"/>
          </a:xfrm>
        </p:grpSpPr>
        <p:sp>
          <p:nvSpPr>
            <p:cNvPr id="215" name="Google Shape;215;p20"/>
            <p:cNvSpPr/>
            <p:nvPr/>
          </p:nvSpPr>
          <p:spPr>
            <a:xfrm rot="-2700993">
              <a:off x="250978" y="2994385"/>
              <a:ext cx="734189" cy="734189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 rot="-2700993">
              <a:off x="-74707" y="3320070"/>
              <a:ext cx="734189" cy="734189"/>
            </a:xfrm>
            <a:prstGeom prst="ellipse">
              <a:avLst/>
            </a:prstGeom>
            <a:solidFill>
              <a:srgbClr val="366E5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20"/>
          <p:cNvSpPr/>
          <p:nvPr/>
        </p:nvSpPr>
        <p:spPr>
          <a:xfrm>
            <a:off x="8184095" y="4190480"/>
            <a:ext cx="1252500" cy="125250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 flipH="1" rot="-2700534">
            <a:off x="417036" y="4439968"/>
            <a:ext cx="2733533" cy="753493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 rot="-2700000">
            <a:off x="-1327154" y="653084"/>
            <a:ext cx="3833536" cy="1234788"/>
            <a:chOff x="6092319" y="4157535"/>
            <a:chExt cx="3833572" cy="1234800"/>
          </a:xfrm>
        </p:grpSpPr>
        <p:sp>
          <p:nvSpPr>
            <p:cNvPr id="220" name="Google Shape;220;p20"/>
            <p:cNvSpPr/>
            <p:nvPr/>
          </p:nvSpPr>
          <p:spPr>
            <a:xfrm flipH="1" rot="-452">
              <a:off x="6092319" y="4157685"/>
              <a:ext cx="2281500" cy="12345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8691392" y="4157703"/>
              <a:ext cx="1234500" cy="123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0"/>
          <p:cNvGrpSpPr/>
          <p:nvPr/>
        </p:nvGrpSpPr>
        <p:grpSpPr>
          <a:xfrm>
            <a:off x="-723750" y="3462730"/>
            <a:ext cx="1363985" cy="1363985"/>
            <a:chOff x="-226762" y="2842330"/>
            <a:chExt cx="1363985" cy="1363985"/>
          </a:xfrm>
        </p:grpSpPr>
        <p:sp>
          <p:nvSpPr>
            <p:cNvPr id="223" name="Google Shape;223;p20"/>
            <p:cNvSpPr/>
            <p:nvPr/>
          </p:nvSpPr>
          <p:spPr>
            <a:xfrm rot="-2700993">
              <a:off x="250978" y="2994385"/>
              <a:ext cx="734189" cy="734189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 rot="-2700993">
              <a:off x="-74707" y="3320070"/>
              <a:ext cx="734189" cy="734189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917675" y="2492325"/>
            <a:ext cx="33087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3947925" y="1334100"/>
            <a:ext cx="12483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917663" y="3429963"/>
            <a:ext cx="33087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 flipH="1" rot="-2700311">
            <a:off x="-1210091" y="3978446"/>
            <a:ext cx="2341726" cy="935927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rot="-2700993">
            <a:off x="6308965" y="-187615"/>
            <a:ext cx="734189" cy="734189"/>
          </a:xfrm>
          <a:prstGeom prst="ellipse">
            <a:avLst/>
          </a:prstGeom>
          <a:solidFill>
            <a:srgbClr val="D9DC8E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 rot="-2700329">
            <a:off x="4058856" y="4341618"/>
            <a:ext cx="2214446" cy="1231214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idx="1" type="subTitle"/>
          </p:nvPr>
        </p:nvSpPr>
        <p:spPr>
          <a:xfrm>
            <a:off x="873625" y="2796275"/>
            <a:ext cx="28437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type="title"/>
          </p:nvPr>
        </p:nvSpPr>
        <p:spPr>
          <a:xfrm>
            <a:off x="873625" y="1503275"/>
            <a:ext cx="28437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8" name="Google Shape;228;p21"/>
          <p:cNvSpPr/>
          <p:nvPr/>
        </p:nvSpPr>
        <p:spPr>
          <a:xfrm flipH="1" rot="-2700387">
            <a:off x="7210270" y="4491072"/>
            <a:ext cx="1885217" cy="7534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0" y="-1239231"/>
            <a:ext cx="2426659" cy="2426659"/>
            <a:chOff x="-3340875" y="3706219"/>
            <a:chExt cx="2426659" cy="2426659"/>
          </a:xfrm>
        </p:grpSpPr>
        <p:sp>
          <p:nvSpPr>
            <p:cNvPr id="230" name="Google Shape;230;p21"/>
            <p:cNvSpPr/>
            <p:nvPr/>
          </p:nvSpPr>
          <p:spPr>
            <a:xfrm rot="-2700000">
              <a:off x="-2426030" y="3965605"/>
              <a:ext cx="1252428" cy="1252428"/>
            </a:xfrm>
            <a:prstGeom prst="ellipse">
              <a:avLst/>
            </a:prstGeom>
            <a:solidFill>
              <a:srgbClr val="D8CFB9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 rot="-2700000">
              <a:off x="-3081489" y="4621064"/>
              <a:ext cx="1252428" cy="1252428"/>
            </a:xfrm>
            <a:prstGeom prst="ellipse">
              <a:avLst/>
            </a:prstGeom>
            <a:solidFill>
              <a:srgbClr val="D8CFB9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1"/>
          <p:cNvSpPr/>
          <p:nvPr/>
        </p:nvSpPr>
        <p:spPr>
          <a:xfrm rot="-2700000">
            <a:off x="1863485" y="4254765"/>
            <a:ext cx="1801425" cy="1801425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1"/>
          <p:cNvGrpSpPr/>
          <p:nvPr/>
        </p:nvGrpSpPr>
        <p:grpSpPr>
          <a:xfrm rot="-2700000">
            <a:off x="7624865" y="376683"/>
            <a:ext cx="1305272" cy="578994"/>
            <a:chOff x="7545448" y="1004546"/>
            <a:chExt cx="1305284" cy="579000"/>
          </a:xfrm>
        </p:grpSpPr>
        <p:sp>
          <p:nvSpPr>
            <p:cNvPr id="234" name="Google Shape;234;p21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366E5F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366E5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1"/>
          <p:cNvSpPr/>
          <p:nvPr/>
        </p:nvSpPr>
        <p:spPr>
          <a:xfrm flipH="1" rot="-2700319">
            <a:off x="4279146" y="25343"/>
            <a:ext cx="4577809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1" type="body"/>
          </p:nvPr>
        </p:nvSpPr>
        <p:spPr>
          <a:xfrm>
            <a:off x="713275" y="1152475"/>
            <a:ext cx="7717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22"/>
          <p:cNvSpPr/>
          <p:nvPr/>
        </p:nvSpPr>
        <p:spPr>
          <a:xfrm flipH="1" rot="-2700408">
            <a:off x="8430229" y="3928582"/>
            <a:ext cx="1788485" cy="577636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1005400" y="4843833"/>
            <a:ext cx="579300" cy="57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 flipH="1" rot="-2699592">
            <a:off x="5572050" y="5148452"/>
            <a:ext cx="1788485" cy="57742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 rot="-2700000">
            <a:off x="8897238" y="2426966"/>
            <a:ext cx="579120" cy="5791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2"/>
          <p:cNvGrpSpPr/>
          <p:nvPr/>
        </p:nvGrpSpPr>
        <p:grpSpPr>
          <a:xfrm rot="-2700000">
            <a:off x="-529160" y="416133"/>
            <a:ext cx="1305272" cy="578994"/>
            <a:chOff x="7545448" y="1004546"/>
            <a:chExt cx="1305284" cy="579000"/>
          </a:xfrm>
        </p:grpSpPr>
        <p:sp>
          <p:nvSpPr>
            <p:cNvPr id="246" name="Google Shape;246;p22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A3C3BB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A3C3BB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A3C3B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22"/>
          <p:cNvSpPr/>
          <p:nvPr/>
        </p:nvSpPr>
        <p:spPr>
          <a:xfrm flipH="1" rot="-2699279">
            <a:off x="-654666" y="2171437"/>
            <a:ext cx="1011233" cy="577423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 rot="-2700000">
            <a:off x="2007088" y="-275259"/>
            <a:ext cx="579120" cy="579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1033850" y="445025"/>
            <a:ext cx="73968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3" name="Google Shape;253;p23"/>
          <p:cNvSpPr txBox="1"/>
          <p:nvPr>
            <p:ph idx="2" type="title"/>
          </p:nvPr>
        </p:nvSpPr>
        <p:spPr>
          <a:xfrm>
            <a:off x="2376730" y="1379975"/>
            <a:ext cx="3428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23"/>
          <p:cNvSpPr txBox="1"/>
          <p:nvPr>
            <p:ph idx="1" type="subTitle"/>
          </p:nvPr>
        </p:nvSpPr>
        <p:spPr>
          <a:xfrm>
            <a:off x="2376730" y="1809524"/>
            <a:ext cx="3428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3" type="title"/>
          </p:nvPr>
        </p:nvSpPr>
        <p:spPr>
          <a:xfrm>
            <a:off x="2376726" y="3050476"/>
            <a:ext cx="3428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23"/>
          <p:cNvSpPr txBox="1"/>
          <p:nvPr>
            <p:ph idx="4" type="subTitle"/>
          </p:nvPr>
        </p:nvSpPr>
        <p:spPr>
          <a:xfrm>
            <a:off x="2376726" y="3480025"/>
            <a:ext cx="34281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3"/>
          <p:cNvSpPr/>
          <p:nvPr/>
        </p:nvSpPr>
        <p:spPr>
          <a:xfrm rot="-2700000">
            <a:off x="8316857" y="4225516"/>
            <a:ext cx="579120" cy="57912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 flipH="1" rot="-2700489">
            <a:off x="1467458" y="4885528"/>
            <a:ext cx="1491076" cy="753493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 rot="-2700000">
            <a:off x="119932" y="842791"/>
            <a:ext cx="579120" cy="57912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0" y="0"/>
            <a:ext cx="41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3"/>
          <p:cNvGrpSpPr/>
          <p:nvPr/>
        </p:nvGrpSpPr>
        <p:grpSpPr>
          <a:xfrm rot="-2700000">
            <a:off x="7843240" y="740654"/>
            <a:ext cx="2035298" cy="579294"/>
            <a:chOff x="1847763" y="-1267245"/>
            <a:chExt cx="2035318" cy="579300"/>
          </a:xfrm>
        </p:grpSpPr>
        <p:grpSp>
          <p:nvGrpSpPr>
            <p:cNvPr id="262" name="Google Shape;262;p23"/>
            <p:cNvGrpSpPr/>
            <p:nvPr/>
          </p:nvGrpSpPr>
          <p:grpSpPr>
            <a:xfrm>
              <a:off x="1847763" y="-1266945"/>
              <a:ext cx="1305284" cy="579000"/>
              <a:chOff x="7545448" y="1004546"/>
              <a:chExt cx="1305284" cy="579000"/>
            </a:xfrm>
          </p:grpSpPr>
          <p:sp>
            <p:nvSpPr>
              <p:cNvPr id="263" name="Google Shape;263;p23"/>
              <p:cNvSpPr/>
              <p:nvPr/>
            </p:nvSpPr>
            <p:spPr>
              <a:xfrm>
                <a:off x="8271732" y="1004546"/>
                <a:ext cx="579000" cy="579000"/>
              </a:xfrm>
              <a:prstGeom prst="ellipse">
                <a:avLst/>
              </a:prstGeom>
              <a:solidFill>
                <a:srgbClr val="E77D55">
                  <a:alpha val="8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3"/>
              <p:cNvSpPr/>
              <p:nvPr/>
            </p:nvSpPr>
            <p:spPr>
              <a:xfrm>
                <a:off x="7908561" y="1004546"/>
                <a:ext cx="579000" cy="579000"/>
              </a:xfrm>
              <a:prstGeom prst="ellipse">
                <a:avLst/>
              </a:prstGeom>
              <a:solidFill>
                <a:srgbClr val="E77D55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3"/>
              <p:cNvSpPr/>
              <p:nvPr/>
            </p:nvSpPr>
            <p:spPr>
              <a:xfrm>
                <a:off x="7545448" y="1004546"/>
                <a:ext cx="579000" cy="579000"/>
              </a:xfrm>
              <a:prstGeom prst="ellipse">
                <a:avLst/>
              </a:prstGeom>
              <a:solidFill>
                <a:srgbClr val="E77D55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p23"/>
            <p:cNvSpPr/>
            <p:nvPr/>
          </p:nvSpPr>
          <p:spPr>
            <a:xfrm>
              <a:off x="3303781" y="-1267245"/>
              <a:ext cx="579300" cy="57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3"/>
          <p:cNvSpPr/>
          <p:nvPr/>
        </p:nvSpPr>
        <p:spPr>
          <a:xfrm flipH="1" rot="-2700691">
            <a:off x="5792924" y="-1103722"/>
            <a:ext cx="3165222" cy="753493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3"/>
          <p:cNvGrpSpPr/>
          <p:nvPr/>
        </p:nvGrpSpPr>
        <p:grpSpPr>
          <a:xfrm>
            <a:off x="163200" y="2282120"/>
            <a:ext cx="92700" cy="579259"/>
            <a:chOff x="146550" y="319025"/>
            <a:chExt cx="92700" cy="579259"/>
          </a:xfrm>
        </p:grpSpPr>
        <p:sp>
          <p:nvSpPr>
            <p:cNvPr id="269" name="Google Shape;269;p23"/>
            <p:cNvSpPr/>
            <p:nvPr/>
          </p:nvSpPr>
          <p:spPr>
            <a:xfrm>
              <a:off x="146550" y="319025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146550" y="481211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146550" y="643398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146550" y="805584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5" name="Google Shape;275;p24"/>
          <p:cNvSpPr txBox="1"/>
          <p:nvPr>
            <p:ph idx="2" type="title"/>
          </p:nvPr>
        </p:nvSpPr>
        <p:spPr>
          <a:xfrm>
            <a:off x="1780725" y="3282850"/>
            <a:ext cx="267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24"/>
          <p:cNvSpPr txBox="1"/>
          <p:nvPr>
            <p:ph idx="1" type="subTitle"/>
          </p:nvPr>
        </p:nvSpPr>
        <p:spPr>
          <a:xfrm>
            <a:off x="1780725" y="3712399"/>
            <a:ext cx="267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4"/>
          <p:cNvSpPr txBox="1"/>
          <p:nvPr>
            <p:ph idx="3" type="title"/>
          </p:nvPr>
        </p:nvSpPr>
        <p:spPr>
          <a:xfrm>
            <a:off x="4683670" y="3282850"/>
            <a:ext cx="2679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24"/>
          <p:cNvSpPr txBox="1"/>
          <p:nvPr>
            <p:ph idx="4" type="subTitle"/>
          </p:nvPr>
        </p:nvSpPr>
        <p:spPr>
          <a:xfrm>
            <a:off x="4683670" y="3712399"/>
            <a:ext cx="2679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4"/>
          <p:cNvSpPr/>
          <p:nvPr/>
        </p:nvSpPr>
        <p:spPr>
          <a:xfrm>
            <a:off x="2415419" y="4605266"/>
            <a:ext cx="1801500" cy="180150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 rot="-2700000">
            <a:off x="7706557" y="4389191"/>
            <a:ext cx="579120" cy="5791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 rot="-2700993">
            <a:off x="8063640" y="172285"/>
            <a:ext cx="734189" cy="734189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 flipH="1" rot="-2700691">
            <a:off x="5896686" y="-1071747"/>
            <a:ext cx="3165222" cy="7534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 flipH="1" rot="-2700282">
            <a:off x="-1634223" y="2277446"/>
            <a:ext cx="2589920" cy="1234608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 flipH="1" rot="-2700376">
            <a:off x="8397892" y="961340"/>
            <a:ext cx="1938675" cy="1155271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_1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7" name="Google Shape;287;p25"/>
          <p:cNvSpPr txBox="1"/>
          <p:nvPr>
            <p:ph idx="1" type="subTitle"/>
          </p:nvPr>
        </p:nvSpPr>
        <p:spPr>
          <a:xfrm>
            <a:off x="1061639" y="1473425"/>
            <a:ext cx="3301500" cy="28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idx="2" type="subTitle"/>
          </p:nvPr>
        </p:nvSpPr>
        <p:spPr>
          <a:xfrm>
            <a:off x="4780861" y="1473425"/>
            <a:ext cx="3301500" cy="28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9" name="Google Shape;289;p25"/>
          <p:cNvGrpSpPr/>
          <p:nvPr/>
        </p:nvGrpSpPr>
        <p:grpSpPr>
          <a:xfrm rot="-2700000">
            <a:off x="-605435" y="2150496"/>
            <a:ext cx="1305272" cy="578994"/>
            <a:chOff x="7545448" y="1004546"/>
            <a:chExt cx="1305284" cy="579000"/>
          </a:xfrm>
        </p:grpSpPr>
        <p:sp>
          <p:nvSpPr>
            <p:cNvPr id="290" name="Google Shape;290;p25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A3C3BB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A3C3BB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A3C3B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5"/>
          <p:cNvSpPr/>
          <p:nvPr/>
        </p:nvSpPr>
        <p:spPr>
          <a:xfrm flipH="1" rot="-2700546">
            <a:off x="-1405607" y="746427"/>
            <a:ext cx="2671167" cy="7534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5989477" y="4757477"/>
            <a:ext cx="738900" cy="738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25"/>
          <p:cNvGrpSpPr/>
          <p:nvPr/>
        </p:nvGrpSpPr>
        <p:grpSpPr>
          <a:xfrm>
            <a:off x="8255150" y="675405"/>
            <a:ext cx="1363985" cy="1363985"/>
            <a:chOff x="6761388" y="2018980"/>
            <a:chExt cx="1363985" cy="1363985"/>
          </a:xfrm>
        </p:grpSpPr>
        <p:sp>
          <p:nvSpPr>
            <p:cNvPr id="296" name="Google Shape;296;p25"/>
            <p:cNvSpPr/>
            <p:nvPr/>
          </p:nvSpPr>
          <p:spPr>
            <a:xfrm rot="-2700993">
              <a:off x="7239128" y="2171035"/>
              <a:ext cx="734189" cy="734189"/>
            </a:xfrm>
            <a:prstGeom prst="ellipse">
              <a:avLst/>
            </a:prstGeom>
            <a:solidFill>
              <a:srgbClr val="D9DC8E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-2700993">
              <a:off x="6913443" y="2496720"/>
              <a:ext cx="734189" cy="734189"/>
            </a:xfrm>
            <a:prstGeom prst="ellipse">
              <a:avLst/>
            </a:prstGeom>
            <a:solidFill>
              <a:srgbClr val="D9DC8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5"/>
          <p:cNvSpPr/>
          <p:nvPr/>
        </p:nvSpPr>
        <p:spPr>
          <a:xfrm flipH="1" rot="-2700546">
            <a:off x="6597768" y="4999702"/>
            <a:ext cx="2671167" cy="753493"/>
          </a:xfrm>
          <a:prstGeom prst="roundRect">
            <a:avLst>
              <a:gd fmla="val 50000" name="adj"/>
            </a:avLst>
          </a:prstGeom>
          <a:solidFill>
            <a:srgbClr val="366E5F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1" name="Google Shape;301;p26"/>
          <p:cNvSpPr txBox="1"/>
          <p:nvPr>
            <p:ph idx="2" type="title"/>
          </p:nvPr>
        </p:nvSpPr>
        <p:spPr>
          <a:xfrm>
            <a:off x="838600" y="275769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" name="Google Shape;302;p26"/>
          <p:cNvSpPr txBox="1"/>
          <p:nvPr>
            <p:ph idx="1" type="subTitle"/>
          </p:nvPr>
        </p:nvSpPr>
        <p:spPr>
          <a:xfrm>
            <a:off x="838600" y="3181874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26"/>
          <p:cNvSpPr txBox="1"/>
          <p:nvPr>
            <p:ph idx="3" type="title"/>
          </p:nvPr>
        </p:nvSpPr>
        <p:spPr>
          <a:xfrm>
            <a:off x="3369298" y="275769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26"/>
          <p:cNvSpPr txBox="1"/>
          <p:nvPr>
            <p:ph idx="4" type="subTitle"/>
          </p:nvPr>
        </p:nvSpPr>
        <p:spPr>
          <a:xfrm>
            <a:off x="3369298" y="318187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6"/>
          <p:cNvSpPr txBox="1"/>
          <p:nvPr>
            <p:ph idx="5" type="title"/>
          </p:nvPr>
        </p:nvSpPr>
        <p:spPr>
          <a:xfrm>
            <a:off x="5899995" y="275769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26"/>
          <p:cNvSpPr txBox="1"/>
          <p:nvPr>
            <p:ph idx="6" type="subTitle"/>
          </p:nvPr>
        </p:nvSpPr>
        <p:spPr>
          <a:xfrm>
            <a:off x="5899995" y="318187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7" name="Google Shape;307;p26"/>
          <p:cNvGrpSpPr/>
          <p:nvPr/>
        </p:nvGrpSpPr>
        <p:grpSpPr>
          <a:xfrm rot="-2700000">
            <a:off x="-246025" y="2689907"/>
            <a:ext cx="942104" cy="578994"/>
            <a:chOff x="7545448" y="1004546"/>
            <a:chExt cx="942113" cy="579000"/>
          </a:xfrm>
        </p:grpSpPr>
        <p:sp>
          <p:nvSpPr>
            <p:cNvPr id="308" name="Google Shape;308;p26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26"/>
          <p:cNvGrpSpPr/>
          <p:nvPr/>
        </p:nvGrpSpPr>
        <p:grpSpPr>
          <a:xfrm rot="-2700000">
            <a:off x="-1828927" y="691572"/>
            <a:ext cx="3655557" cy="753893"/>
            <a:chOff x="-1816585" y="164538"/>
            <a:chExt cx="3655592" cy="753900"/>
          </a:xfrm>
        </p:grpSpPr>
        <p:sp>
          <p:nvSpPr>
            <p:cNvPr id="311" name="Google Shape;311;p26"/>
            <p:cNvSpPr/>
            <p:nvPr/>
          </p:nvSpPr>
          <p:spPr>
            <a:xfrm flipH="1" rot="-400">
              <a:off x="-1816585" y="164688"/>
              <a:ext cx="2579400" cy="7536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1089307" y="164538"/>
              <a:ext cx="749700" cy="749700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26"/>
          <p:cNvGrpSpPr/>
          <p:nvPr/>
        </p:nvGrpSpPr>
        <p:grpSpPr>
          <a:xfrm rot="-2700000">
            <a:off x="8318965" y="821721"/>
            <a:ext cx="1305272" cy="578994"/>
            <a:chOff x="7545448" y="1004546"/>
            <a:chExt cx="1305284" cy="579000"/>
          </a:xfrm>
        </p:grpSpPr>
        <p:sp>
          <p:nvSpPr>
            <p:cNvPr id="314" name="Google Shape;314;p26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6"/>
          <p:cNvSpPr/>
          <p:nvPr/>
        </p:nvSpPr>
        <p:spPr>
          <a:xfrm rot="-2700000">
            <a:off x="8464185" y="2719315"/>
            <a:ext cx="1801425" cy="1801425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7726093" y="4858043"/>
            <a:ext cx="579300" cy="579300"/>
          </a:xfrm>
          <a:prstGeom prst="ellipse">
            <a:avLst/>
          </a:prstGeom>
          <a:solidFill>
            <a:srgbClr val="D9DC8E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"/>
          <p:cNvSpPr/>
          <p:nvPr/>
        </p:nvSpPr>
        <p:spPr>
          <a:xfrm rot="-2700000">
            <a:off x="2884384" y="4616547"/>
            <a:ext cx="1234608" cy="123460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/>
          <p:nvPr/>
        </p:nvSpPr>
        <p:spPr>
          <a:xfrm flipH="1" rot="-2700283">
            <a:off x="3282362" y="5405747"/>
            <a:ext cx="2579313" cy="7534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/>
          <p:nvPr>
            <p:ph type="title"/>
          </p:nvPr>
        </p:nvSpPr>
        <p:spPr>
          <a:xfrm>
            <a:off x="713250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3" name="Google Shape;323;p27"/>
          <p:cNvSpPr txBox="1"/>
          <p:nvPr>
            <p:ph idx="2" type="title"/>
          </p:nvPr>
        </p:nvSpPr>
        <p:spPr>
          <a:xfrm>
            <a:off x="2447825" y="1468525"/>
            <a:ext cx="1887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" name="Google Shape;324;p27"/>
          <p:cNvSpPr txBox="1"/>
          <p:nvPr>
            <p:ph idx="1" type="subTitle"/>
          </p:nvPr>
        </p:nvSpPr>
        <p:spPr>
          <a:xfrm>
            <a:off x="2447825" y="1898072"/>
            <a:ext cx="1887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27"/>
          <p:cNvSpPr txBox="1"/>
          <p:nvPr>
            <p:ph idx="3" type="title"/>
          </p:nvPr>
        </p:nvSpPr>
        <p:spPr>
          <a:xfrm>
            <a:off x="5752430" y="2170825"/>
            <a:ext cx="1887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6" name="Google Shape;326;p27"/>
          <p:cNvSpPr txBox="1"/>
          <p:nvPr>
            <p:ph idx="4" type="subTitle"/>
          </p:nvPr>
        </p:nvSpPr>
        <p:spPr>
          <a:xfrm>
            <a:off x="5752431" y="2600372"/>
            <a:ext cx="1887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27"/>
          <p:cNvSpPr txBox="1"/>
          <p:nvPr>
            <p:ph idx="5" type="title"/>
          </p:nvPr>
        </p:nvSpPr>
        <p:spPr>
          <a:xfrm>
            <a:off x="2447825" y="2856653"/>
            <a:ext cx="1887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8" name="Google Shape;328;p27"/>
          <p:cNvSpPr txBox="1"/>
          <p:nvPr>
            <p:ph idx="6" type="subTitle"/>
          </p:nvPr>
        </p:nvSpPr>
        <p:spPr>
          <a:xfrm>
            <a:off x="2447825" y="3286200"/>
            <a:ext cx="1887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7"/>
          <p:cNvSpPr txBox="1"/>
          <p:nvPr>
            <p:ph idx="7" type="title"/>
          </p:nvPr>
        </p:nvSpPr>
        <p:spPr>
          <a:xfrm>
            <a:off x="5752430" y="3558953"/>
            <a:ext cx="1887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0" name="Google Shape;330;p27"/>
          <p:cNvSpPr txBox="1"/>
          <p:nvPr>
            <p:ph idx="8" type="subTitle"/>
          </p:nvPr>
        </p:nvSpPr>
        <p:spPr>
          <a:xfrm>
            <a:off x="5752431" y="3988500"/>
            <a:ext cx="1887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7"/>
          <p:cNvSpPr/>
          <p:nvPr/>
        </p:nvSpPr>
        <p:spPr>
          <a:xfrm flipH="1" rot="-2700608">
            <a:off x="-921533" y="808839"/>
            <a:ext cx="2397941" cy="1155271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0" y="0"/>
            <a:ext cx="41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7"/>
          <p:cNvGrpSpPr/>
          <p:nvPr/>
        </p:nvGrpSpPr>
        <p:grpSpPr>
          <a:xfrm rot="-2700000">
            <a:off x="8380900" y="2245132"/>
            <a:ext cx="942104" cy="578994"/>
            <a:chOff x="7545448" y="1004546"/>
            <a:chExt cx="942113" cy="579000"/>
          </a:xfrm>
        </p:grpSpPr>
        <p:sp>
          <p:nvSpPr>
            <p:cNvPr id="334" name="Google Shape;334;p27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7"/>
          <p:cNvSpPr/>
          <p:nvPr/>
        </p:nvSpPr>
        <p:spPr>
          <a:xfrm rot="-2700000">
            <a:off x="8100534" y="-451028"/>
            <a:ext cx="1234608" cy="123460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27"/>
          <p:cNvGrpSpPr/>
          <p:nvPr/>
        </p:nvGrpSpPr>
        <p:grpSpPr>
          <a:xfrm>
            <a:off x="565863" y="4351380"/>
            <a:ext cx="1363985" cy="1363985"/>
            <a:chOff x="-226762" y="2842330"/>
            <a:chExt cx="1363985" cy="1363985"/>
          </a:xfrm>
        </p:grpSpPr>
        <p:sp>
          <p:nvSpPr>
            <p:cNvPr id="338" name="Google Shape;338;p27"/>
            <p:cNvSpPr/>
            <p:nvPr/>
          </p:nvSpPr>
          <p:spPr>
            <a:xfrm rot="-2700993">
              <a:off x="250978" y="2994385"/>
              <a:ext cx="734189" cy="734189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 rot="-2700993">
              <a:off x="-74707" y="3320070"/>
              <a:ext cx="734189" cy="734189"/>
            </a:xfrm>
            <a:prstGeom prst="ellipse">
              <a:avLst/>
            </a:prstGeom>
            <a:solidFill>
              <a:srgbClr val="366E5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27"/>
          <p:cNvSpPr/>
          <p:nvPr/>
        </p:nvSpPr>
        <p:spPr>
          <a:xfrm flipH="1" rot="-2700608">
            <a:off x="2081892" y="4869289"/>
            <a:ext cx="2397941" cy="1155271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3" name="Google Shape;343;p28"/>
          <p:cNvSpPr txBox="1"/>
          <p:nvPr>
            <p:ph idx="2" type="title"/>
          </p:nvPr>
        </p:nvSpPr>
        <p:spPr>
          <a:xfrm>
            <a:off x="713400" y="3267050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4" name="Google Shape;344;p28"/>
          <p:cNvSpPr txBox="1"/>
          <p:nvPr>
            <p:ph idx="1" type="subTitle"/>
          </p:nvPr>
        </p:nvSpPr>
        <p:spPr>
          <a:xfrm>
            <a:off x="713400" y="3696599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8"/>
          <p:cNvSpPr txBox="1"/>
          <p:nvPr>
            <p:ph idx="3" type="title"/>
          </p:nvPr>
        </p:nvSpPr>
        <p:spPr>
          <a:xfrm>
            <a:off x="3369386" y="3267050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" name="Google Shape;346;p28"/>
          <p:cNvSpPr txBox="1"/>
          <p:nvPr>
            <p:ph idx="4" type="subTitle"/>
          </p:nvPr>
        </p:nvSpPr>
        <p:spPr>
          <a:xfrm>
            <a:off x="3369375" y="3696600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28"/>
          <p:cNvSpPr txBox="1"/>
          <p:nvPr>
            <p:ph idx="5" type="title"/>
          </p:nvPr>
        </p:nvSpPr>
        <p:spPr>
          <a:xfrm>
            <a:off x="6025372" y="3267050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28"/>
          <p:cNvSpPr txBox="1"/>
          <p:nvPr>
            <p:ph idx="6" type="subTitle"/>
          </p:nvPr>
        </p:nvSpPr>
        <p:spPr>
          <a:xfrm>
            <a:off x="6025372" y="3696600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8"/>
          <p:cNvSpPr txBox="1"/>
          <p:nvPr>
            <p:ph idx="7" type="title"/>
          </p:nvPr>
        </p:nvSpPr>
        <p:spPr>
          <a:xfrm>
            <a:off x="713400" y="16893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28"/>
          <p:cNvSpPr txBox="1"/>
          <p:nvPr>
            <p:ph idx="8" type="subTitle"/>
          </p:nvPr>
        </p:nvSpPr>
        <p:spPr>
          <a:xfrm>
            <a:off x="713400" y="2118924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28"/>
          <p:cNvSpPr txBox="1"/>
          <p:nvPr>
            <p:ph idx="9" type="title"/>
          </p:nvPr>
        </p:nvSpPr>
        <p:spPr>
          <a:xfrm>
            <a:off x="3369381" y="16893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28"/>
          <p:cNvSpPr txBox="1"/>
          <p:nvPr>
            <p:ph idx="13" type="subTitle"/>
          </p:nvPr>
        </p:nvSpPr>
        <p:spPr>
          <a:xfrm>
            <a:off x="3369381" y="2118925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8"/>
          <p:cNvSpPr txBox="1"/>
          <p:nvPr>
            <p:ph idx="14" type="title"/>
          </p:nvPr>
        </p:nvSpPr>
        <p:spPr>
          <a:xfrm>
            <a:off x="6025372" y="16893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28"/>
          <p:cNvSpPr txBox="1"/>
          <p:nvPr>
            <p:ph idx="15" type="subTitle"/>
          </p:nvPr>
        </p:nvSpPr>
        <p:spPr>
          <a:xfrm>
            <a:off x="6025372" y="2118925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8"/>
          <p:cNvSpPr/>
          <p:nvPr/>
        </p:nvSpPr>
        <p:spPr>
          <a:xfrm rot="-2700993">
            <a:off x="-329122" y="873210"/>
            <a:ext cx="734189" cy="7341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8"/>
          <p:cNvGrpSpPr/>
          <p:nvPr/>
        </p:nvGrpSpPr>
        <p:grpSpPr>
          <a:xfrm rot="-2700000">
            <a:off x="218990" y="-4254"/>
            <a:ext cx="1305272" cy="578994"/>
            <a:chOff x="7545448" y="1004546"/>
            <a:chExt cx="1305284" cy="579000"/>
          </a:xfrm>
        </p:grpSpPr>
        <p:sp>
          <p:nvSpPr>
            <p:cNvPr id="357" name="Google Shape;357;p28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366E5F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366E5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8"/>
          <p:cNvSpPr/>
          <p:nvPr/>
        </p:nvSpPr>
        <p:spPr>
          <a:xfrm rot="-2700000">
            <a:off x="5005859" y="4582960"/>
            <a:ext cx="1234608" cy="123460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8"/>
          <p:cNvSpPr/>
          <p:nvPr/>
        </p:nvSpPr>
        <p:spPr>
          <a:xfrm flipH="1" rot="-2700482">
            <a:off x="-781401" y="3076753"/>
            <a:ext cx="1513562" cy="753493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8"/>
          <p:cNvSpPr/>
          <p:nvPr/>
        </p:nvSpPr>
        <p:spPr>
          <a:xfrm flipH="1" rot="-2700468">
            <a:off x="8172574" y="1038791"/>
            <a:ext cx="3114098" cy="1231214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"/>
          <p:cNvSpPr/>
          <p:nvPr/>
        </p:nvSpPr>
        <p:spPr>
          <a:xfrm>
            <a:off x="8424631" y="3241268"/>
            <a:ext cx="579300" cy="57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"/>
          <p:cNvSpPr/>
          <p:nvPr/>
        </p:nvSpPr>
        <p:spPr>
          <a:xfrm>
            <a:off x="2877181" y="4434943"/>
            <a:ext cx="579300" cy="57930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 txBox="1"/>
          <p:nvPr>
            <p:ph hasCustomPrompt="1" type="title"/>
          </p:nvPr>
        </p:nvSpPr>
        <p:spPr>
          <a:xfrm>
            <a:off x="1549323" y="2680300"/>
            <a:ext cx="1796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7" name="Google Shape;367;p29"/>
          <p:cNvSpPr txBox="1"/>
          <p:nvPr>
            <p:ph idx="1" type="subTitle"/>
          </p:nvPr>
        </p:nvSpPr>
        <p:spPr>
          <a:xfrm>
            <a:off x="1549323" y="3449182"/>
            <a:ext cx="1796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68" name="Google Shape;368;p29"/>
          <p:cNvSpPr txBox="1"/>
          <p:nvPr>
            <p:ph hasCustomPrompt="1" idx="2" type="title"/>
          </p:nvPr>
        </p:nvSpPr>
        <p:spPr>
          <a:xfrm>
            <a:off x="3673650" y="1674975"/>
            <a:ext cx="1796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9" name="Google Shape;369;p29"/>
          <p:cNvSpPr txBox="1"/>
          <p:nvPr>
            <p:ph idx="3" type="subTitle"/>
          </p:nvPr>
        </p:nvSpPr>
        <p:spPr>
          <a:xfrm>
            <a:off x="3673650" y="2441020"/>
            <a:ext cx="1796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0" name="Google Shape;370;p29"/>
          <p:cNvSpPr txBox="1"/>
          <p:nvPr>
            <p:ph hasCustomPrompt="1" idx="4" type="title"/>
          </p:nvPr>
        </p:nvSpPr>
        <p:spPr>
          <a:xfrm>
            <a:off x="5798000" y="678525"/>
            <a:ext cx="1796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1" name="Google Shape;371;p29"/>
          <p:cNvSpPr txBox="1"/>
          <p:nvPr>
            <p:ph idx="5" type="subTitle"/>
          </p:nvPr>
        </p:nvSpPr>
        <p:spPr>
          <a:xfrm>
            <a:off x="5798000" y="1447424"/>
            <a:ext cx="17967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372" name="Google Shape;372;p29"/>
          <p:cNvGrpSpPr/>
          <p:nvPr/>
        </p:nvGrpSpPr>
        <p:grpSpPr>
          <a:xfrm rot="-2700000">
            <a:off x="3231406" y="4694651"/>
            <a:ext cx="1305272" cy="578994"/>
            <a:chOff x="7545448" y="1004546"/>
            <a:chExt cx="1305284" cy="579000"/>
          </a:xfrm>
        </p:grpSpPr>
        <p:sp>
          <p:nvSpPr>
            <p:cNvPr id="373" name="Google Shape;373;p29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29"/>
          <p:cNvSpPr/>
          <p:nvPr/>
        </p:nvSpPr>
        <p:spPr>
          <a:xfrm rot="-2700993">
            <a:off x="8063628" y="4617060"/>
            <a:ext cx="734189" cy="73418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 flipH="1" rot="-2700241">
            <a:off x="-78051" y="-402407"/>
            <a:ext cx="3019700" cy="1231214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/>
          <p:nvPr/>
        </p:nvSpPr>
        <p:spPr>
          <a:xfrm flipH="1" rot="-2700710">
            <a:off x="2227231" y="-154023"/>
            <a:ext cx="2053438" cy="753493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/>
          <p:nvPr/>
        </p:nvSpPr>
        <p:spPr>
          <a:xfrm rot="-2700000">
            <a:off x="8325036" y="1567962"/>
            <a:ext cx="1483227" cy="1483227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9"/>
          <p:cNvGrpSpPr/>
          <p:nvPr/>
        </p:nvGrpSpPr>
        <p:grpSpPr>
          <a:xfrm>
            <a:off x="-897775" y="1716194"/>
            <a:ext cx="2426659" cy="2426659"/>
            <a:chOff x="-3340875" y="3706219"/>
            <a:chExt cx="2426659" cy="2426659"/>
          </a:xfrm>
        </p:grpSpPr>
        <p:sp>
          <p:nvSpPr>
            <p:cNvPr id="381" name="Google Shape;381;p29"/>
            <p:cNvSpPr/>
            <p:nvPr/>
          </p:nvSpPr>
          <p:spPr>
            <a:xfrm rot="-2700000">
              <a:off x="-2426030" y="3965605"/>
              <a:ext cx="1252428" cy="1252428"/>
            </a:xfrm>
            <a:prstGeom prst="ellipse">
              <a:avLst/>
            </a:prstGeom>
            <a:solidFill>
              <a:srgbClr val="D8CFB9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 rot="-2700000">
              <a:off x="-3081489" y="4621064"/>
              <a:ext cx="1252428" cy="1252428"/>
            </a:xfrm>
            <a:prstGeom prst="ellipse">
              <a:avLst/>
            </a:prstGeom>
            <a:solidFill>
              <a:srgbClr val="D8CFB9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9"/>
          <p:cNvSpPr/>
          <p:nvPr/>
        </p:nvSpPr>
        <p:spPr>
          <a:xfrm>
            <a:off x="8098799" y="308411"/>
            <a:ext cx="579000" cy="579000"/>
          </a:xfrm>
          <a:prstGeom prst="ellipse">
            <a:avLst/>
          </a:prstGeom>
          <a:solidFill>
            <a:srgbClr val="E77D55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>
            <p:ph hasCustomPrompt="1" type="title"/>
          </p:nvPr>
        </p:nvSpPr>
        <p:spPr>
          <a:xfrm>
            <a:off x="1837113" y="2496325"/>
            <a:ext cx="245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6" name="Google Shape;386;p30"/>
          <p:cNvSpPr txBox="1"/>
          <p:nvPr>
            <p:ph hasCustomPrompt="1" idx="2" type="title"/>
          </p:nvPr>
        </p:nvSpPr>
        <p:spPr>
          <a:xfrm>
            <a:off x="4849275" y="2496325"/>
            <a:ext cx="24576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7" name="Google Shape;387;p30"/>
          <p:cNvSpPr txBox="1"/>
          <p:nvPr>
            <p:ph idx="3"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8" name="Google Shape;388;p30"/>
          <p:cNvSpPr txBox="1"/>
          <p:nvPr>
            <p:ph idx="4" type="title"/>
          </p:nvPr>
        </p:nvSpPr>
        <p:spPr>
          <a:xfrm>
            <a:off x="1837125" y="3343250"/>
            <a:ext cx="2457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30"/>
          <p:cNvSpPr txBox="1"/>
          <p:nvPr>
            <p:ph idx="1" type="subTitle"/>
          </p:nvPr>
        </p:nvSpPr>
        <p:spPr>
          <a:xfrm>
            <a:off x="1837125" y="3772800"/>
            <a:ext cx="2457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0"/>
          <p:cNvSpPr txBox="1"/>
          <p:nvPr>
            <p:ph idx="5" type="title"/>
          </p:nvPr>
        </p:nvSpPr>
        <p:spPr>
          <a:xfrm>
            <a:off x="4849286" y="3343250"/>
            <a:ext cx="24576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30"/>
          <p:cNvSpPr txBox="1"/>
          <p:nvPr>
            <p:ph idx="6" type="subTitle"/>
          </p:nvPr>
        </p:nvSpPr>
        <p:spPr>
          <a:xfrm>
            <a:off x="4849275" y="3772800"/>
            <a:ext cx="2457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0"/>
          <p:cNvSpPr/>
          <p:nvPr/>
        </p:nvSpPr>
        <p:spPr>
          <a:xfrm flipH="1" rot="-2700456">
            <a:off x="-767848" y="900628"/>
            <a:ext cx="1600536" cy="75349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 flipH="1" rot="-2701005">
            <a:off x="7813071" y="3327679"/>
            <a:ext cx="2177960" cy="753493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/>
          <p:nvPr/>
        </p:nvSpPr>
        <p:spPr>
          <a:xfrm rot="-2700000">
            <a:off x="2168007" y="4861016"/>
            <a:ext cx="579120" cy="57912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 rot="-2700000">
            <a:off x="7535832" y="303216"/>
            <a:ext cx="579120" cy="57912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0"/>
          <p:cNvSpPr/>
          <p:nvPr/>
        </p:nvSpPr>
        <p:spPr>
          <a:xfrm rot="-2700000">
            <a:off x="8426445" y="1245718"/>
            <a:ext cx="1252428" cy="12524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0"/>
          <p:cNvGrpSpPr/>
          <p:nvPr/>
        </p:nvGrpSpPr>
        <p:grpSpPr>
          <a:xfrm rot="-2700000">
            <a:off x="-273510" y="1971458"/>
            <a:ext cx="1305272" cy="578994"/>
            <a:chOff x="7545448" y="1004546"/>
            <a:chExt cx="1305284" cy="579000"/>
          </a:xfrm>
        </p:grpSpPr>
        <p:sp>
          <p:nvSpPr>
            <p:cNvPr id="398" name="Google Shape;398;p30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366E5F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366E5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30"/>
          <p:cNvSpPr/>
          <p:nvPr/>
        </p:nvSpPr>
        <p:spPr>
          <a:xfrm flipH="1" rot="-2700356">
            <a:off x="-945154" y="4414393"/>
            <a:ext cx="2046862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 flipH="1" rot="-2700408">
            <a:off x="-1017517" y="3204682"/>
            <a:ext cx="1788485" cy="577636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flipH="1">
            <a:off x="7865522" y="4843833"/>
            <a:ext cx="579300" cy="57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 flipH="1" rot="-2699592">
            <a:off x="1984912" y="5151777"/>
            <a:ext cx="1788485" cy="57742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flipH="1" rot="2700000">
            <a:off x="-163811" y="1798316"/>
            <a:ext cx="579120" cy="5791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 rot="-2700000">
            <a:off x="8460786" y="416133"/>
            <a:ext cx="1305272" cy="578994"/>
            <a:chOff x="7545448" y="1004546"/>
            <a:chExt cx="1305284" cy="579000"/>
          </a:xfrm>
        </p:grpSpPr>
        <p:sp>
          <p:nvSpPr>
            <p:cNvPr id="33" name="Google Shape;33;p4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 flipH="1" rot="-2699389">
            <a:off x="8520595" y="2092077"/>
            <a:ext cx="1192818" cy="680944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5736398" y="-399073"/>
            <a:ext cx="740700" cy="740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 txBox="1"/>
          <p:nvPr>
            <p:ph hasCustomPrompt="1" type="title"/>
          </p:nvPr>
        </p:nvSpPr>
        <p:spPr>
          <a:xfrm>
            <a:off x="1353250" y="1955800"/>
            <a:ext cx="13017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4" name="Google Shape;404;p31"/>
          <p:cNvSpPr txBox="1"/>
          <p:nvPr>
            <p:ph hasCustomPrompt="1" idx="2" type="title"/>
          </p:nvPr>
        </p:nvSpPr>
        <p:spPr>
          <a:xfrm>
            <a:off x="3921161" y="1955800"/>
            <a:ext cx="13017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5" name="Google Shape;405;p31"/>
          <p:cNvSpPr txBox="1"/>
          <p:nvPr>
            <p:ph idx="3"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6" name="Google Shape;406;p31"/>
          <p:cNvSpPr txBox="1"/>
          <p:nvPr>
            <p:ph idx="4" type="title"/>
          </p:nvPr>
        </p:nvSpPr>
        <p:spPr>
          <a:xfrm>
            <a:off x="978238" y="3343250"/>
            <a:ext cx="205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7" name="Google Shape;407;p31"/>
          <p:cNvSpPr txBox="1"/>
          <p:nvPr>
            <p:ph idx="1" type="subTitle"/>
          </p:nvPr>
        </p:nvSpPr>
        <p:spPr>
          <a:xfrm>
            <a:off x="978238" y="3772800"/>
            <a:ext cx="205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1"/>
          <p:cNvSpPr txBox="1"/>
          <p:nvPr>
            <p:ph idx="5" type="title"/>
          </p:nvPr>
        </p:nvSpPr>
        <p:spPr>
          <a:xfrm>
            <a:off x="3546150" y="3343250"/>
            <a:ext cx="205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9" name="Google Shape;409;p31"/>
          <p:cNvSpPr txBox="1"/>
          <p:nvPr>
            <p:ph idx="6" type="subTitle"/>
          </p:nvPr>
        </p:nvSpPr>
        <p:spPr>
          <a:xfrm>
            <a:off x="3546150" y="3772800"/>
            <a:ext cx="205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31"/>
          <p:cNvSpPr txBox="1"/>
          <p:nvPr>
            <p:ph hasCustomPrompt="1" idx="7" type="title"/>
          </p:nvPr>
        </p:nvSpPr>
        <p:spPr>
          <a:xfrm>
            <a:off x="6489052" y="1955800"/>
            <a:ext cx="13017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11" name="Google Shape;411;p31"/>
          <p:cNvSpPr txBox="1"/>
          <p:nvPr>
            <p:ph idx="8" type="title"/>
          </p:nvPr>
        </p:nvSpPr>
        <p:spPr>
          <a:xfrm>
            <a:off x="6114050" y="3343250"/>
            <a:ext cx="2051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31"/>
          <p:cNvSpPr txBox="1"/>
          <p:nvPr>
            <p:ph idx="9" type="subTitle"/>
          </p:nvPr>
        </p:nvSpPr>
        <p:spPr>
          <a:xfrm>
            <a:off x="6114050" y="3772800"/>
            <a:ext cx="2051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31"/>
          <p:cNvSpPr/>
          <p:nvPr/>
        </p:nvSpPr>
        <p:spPr>
          <a:xfrm flipH="1" rot="-2700612">
            <a:off x="4267357" y="5183778"/>
            <a:ext cx="2383940" cy="753493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1"/>
          <p:cNvSpPr/>
          <p:nvPr/>
        </p:nvSpPr>
        <p:spPr>
          <a:xfrm rot="-2700000">
            <a:off x="423832" y="4314541"/>
            <a:ext cx="579120" cy="5791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31"/>
          <p:cNvGrpSpPr/>
          <p:nvPr/>
        </p:nvGrpSpPr>
        <p:grpSpPr>
          <a:xfrm rot="-2700000">
            <a:off x="-646294" y="3791114"/>
            <a:ext cx="1305272" cy="578994"/>
            <a:chOff x="7545448" y="1004546"/>
            <a:chExt cx="1305284" cy="579000"/>
          </a:xfrm>
        </p:grpSpPr>
        <p:sp>
          <p:nvSpPr>
            <p:cNvPr id="416" name="Google Shape;416;p31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1"/>
          <p:cNvSpPr/>
          <p:nvPr/>
        </p:nvSpPr>
        <p:spPr>
          <a:xfrm flipH="1" rot="-2700547">
            <a:off x="8191351" y="750939"/>
            <a:ext cx="2666075" cy="753493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"/>
          <p:cNvSpPr/>
          <p:nvPr/>
        </p:nvSpPr>
        <p:spPr>
          <a:xfrm rot="-2700000">
            <a:off x="6608982" y="4508341"/>
            <a:ext cx="579120" cy="57912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1"/>
          <p:cNvSpPr/>
          <p:nvPr/>
        </p:nvSpPr>
        <p:spPr>
          <a:xfrm rot="-2700000">
            <a:off x="1009495" y="-761820"/>
            <a:ext cx="1252428" cy="125242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/>
          <p:nvPr/>
        </p:nvSpPr>
        <p:spPr>
          <a:xfrm flipH="1" rot="-2700472">
            <a:off x="-1305350" y="4010668"/>
            <a:ext cx="3087794" cy="1234608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"/>
          <p:cNvSpPr txBox="1"/>
          <p:nvPr>
            <p:ph type="title"/>
          </p:nvPr>
        </p:nvSpPr>
        <p:spPr>
          <a:xfrm>
            <a:off x="4528350" y="584850"/>
            <a:ext cx="37590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sp>
        <p:nvSpPr>
          <p:cNvPr id="425" name="Google Shape;425;p32"/>
          <p:cNvSpPr txBox="1"/>
          <p:nvPr>
            <p:ph idx="2" type="title"/>
          </p:nvPr>
        </p:nvSpPr>
        <p:spPr>
          <a:xfrm>
            <a:off x="4529500" y="1539150"/>
            <a:ext cx="3757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6" name="Google Shape;426;p32"/>
          <p:cNvSpPr/>
          <p:nvPr/>
        </p:nvSpPr>
        <p:spPr>
          <a:xfrm rot="-2700993">
            <a:off x="1345428" y="4710710"/>
            <a:ext cx="734189" cy="7341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2"/>
          <p:cNvSpPr/>
          <p:nvPr/>
        </p:nvSpPr>
        <p:spPr>
          <a:xfrm flipH="1" rot="-2700748">
            <a:off x="8222140" y="2080627"/>
            <a:ext cx="1949918" cy="753493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2"/>
          <p:cNvGrpSpPr/>
          <p:nvPr/>
        </p:nvGrpSpPr>
        <p:grpSpPr>
          <a:xfrm rot="-2700000">
            <a:off x="8453349" y="1157954"/>
            <a:ext cx="942162" cy="578994"/>
            <a:chOff x="7908561" y="1004546"/>
            <a:chExt cx="942171" cy="579000"/>
          </a:xfrm>
        </p:grpSpPr>
        <p:sp>
          <p:nvSpPr>
            <p:cNvPr id="429" name="Google Shape;429;p32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366E5F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2"/>
          <p:cNvSpPr/>
          <p:nvPr/>
        </p:nvSpPr>
        <p:spPr>
          <a:xfrm>
            <a:off x="0" y="0"/>
            <a:ext cx="41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2"/>
          <p:cNvGrpSpPr/>
          <p:nvPr/>
        </p:nvGrpSpPr>
        <p:grpSpPr>
          <a:xfrm>
            <a:off x="163200" y="2282120"/>
            <a:ext cx="92700" cy="579259"/>
            <a:chOff x="146550" y="319025"/>
            <a:chExt cx="92700" cy="579259"/>
          </a:xfrm>
        </p:grpSpPr>
        <p:sp>
          <p:nvSpPr>
            <p:cNvPr id="433" name="Google Shape;433;p32"/>
            <p:cNvSpPr/>
            <p:nvPr/>
          </p:nvSpPr>
          <p:spPr>
            <a:xfrm>
              <a:off x="146550" y="319025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146550" y="481211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146550" y="643398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146550" y="805584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32"/>
          <p:cNvSpPr/>
          <p:nvPr/>
        </p:nvSpPr>
        <p:spPr>
          <a:xfrm>
            <a:off x="-413234" y="-402754"/>
            <a:ext cx="1801500" cy="180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2"/>
          <p:cNvSpPr txBox="1"/>
          <p:nvPr/>
        </p:nvSpPr>
        <p:spPr>
          <a:xfrm>
            <a:off x="4529505" y="3455700"/>
            <a:ext cx="375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/>
          <p:nvPr/>
        </p:nvSpPr>
        <p:spPr>
          <a:xfrm flipH="1" rot="-2700283">
            <a:off x="-1158013" y="1341022"/>
            <a:ext cx="2579313" cy="753493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"/>
          <p:cNvSpPr/>
          <p:nvPr/>
        </p:nvSpPr>
        <p:spPr>
          <a:xfrm rot="-2700000">
            <a:off x="988970" y="-722570"/>
            <a:ext cx="1252428" cy="125242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3"/>
          <p:cNvSpPr/>
          <p:nvPr/>
        </p:nvSpPr>
        <p:spPr>
          <a:xfrm flipH="1" rot="-2700383">
            <a:off x="1234694" y="274568"/>
            <a:ext cx="3812013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3"/>
          <p:cNvSpPr/>
          <p:nvPr/>
        </p:nvSpPr>
        <p:spPr>
          <a:xfrm flipH="1" rot="-2700228">
            <a:off x="-376874" y="4227956"/>
            <a:ext cx="3192799" cy="900288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3"/>
          <p:cNvSpPr/>
          <p:nvPr/>
        </p:nvSpPr>
        <p:spPr>
          <a:xfrm flipH="1" rot="-2700983">
            <a:off x="2536021" y="3823568"/>
            <a:ext cx="1483227" cy="714461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3"/>
          <p:cNvGrpSpPr/>
          <p:nvPr/>
        </p:nvGrpSpPr>
        <p:grpSpPr>
          <a:xfrm rot="-2700000">
            <a:off x="-378670" y="2764181"/>
            <a:ext cx="2025377" cy="898420"/>
            <a:chOff x="7545448" y="1004546"/>
            <a:chExt cx="1305284" cy="579000"/>
          </a:xfrm>
        </p:grpSpPr>
        <p:sp>
          <p:nvSpPr>
            <p:cNvPr id="446" name="Google Shape;446;p33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33"/>
          <p:cNvSpPr/>
          <p:nvPr/>
        </p:nvSpPr>
        <p:spPr>
          <a:xfrm rot="-2700000">
            <a:off x="3558695" y="1798530"/>
            <a:ext cx="1252428" cy="12524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"/>
          <p:cNvSpPr/>
          <p:nvPr/>
        </p:nvSpPr>
        <p:spPr>
          <a:xfrm>
            <a:off x="4580325" y="-425304"/>
            <a:ext cx="819000" cy="81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4"/>
          <p:cNvSpPr/>
          <p:nvPr/>
        </p:nvSpPr>
        <p:spPr>
          <a:xfrm rot="-2700000">
            <a:off x="8848613" y="3141691"/>
            <a:ext cx="579120" cy="5791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4"/>
          <p:cNvGrpSpPr/>
          <p:nvPr/>
        </p:nvGrpSpPr>
        <p:grpSpPr>
          <a:xfrm rot="-2700000">
            <a:off x="-633610" y="1964608"/>
            <a:ext cx="1305272" cy="578994"/>
            <a:chOff x="7545448" y="1004546"/>
            <a:chExt cx="1305284" cy="579000"/>
          </a:xfrm>
        </p:grpSpPr>
        <p:sp>
          <p:nvSpPr>
            <p:cNvPr id="454" name="Google Shape;454;p34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A3C3BB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A3C3BB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A3C3B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4"/>
          <p:cNvSpPr/>
          <p:nvPr/>
        </p:nvSpPr>
        <p:spPr>
          <a:xfrm flipH="1" rot="-2699279">
            <a:off x="-486591" y="3954837"/>
            <a:ext cx="1011233" cy="577423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4"/>
          <p:cNvSpPr/>
          <p:nvPr/>
        </p:nvSpPr>
        <p:spPr>
          <a:xfrm rot="-2700000">
            <a:off x="119938" y="3040241"/>
            <a:ext cx="579120" cy="579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34"/>
          <p:cNvGrpSpPr/>
          <p:nvPr/>
        </p:nvGrpSpPr>
        <p:grpSpPr>
          <a:xfrm rot="-2700000">
            <a:off x="6397973" y="4747895"/>
            <a:ext cx="2897735" cy="771153"/>
            <a:chOff x="5285927" y="4157538"/>
            <a:chExt cx="4639965" cy="1234800"/>
          </a:xfrm>
        </p:grpSpPr>
        <p:sp>
          <p:nvSpPr>
            <p:cNvPr id="460" name="Google Shape;460;p34"/>
            <p:cNvSpPr/>
            <p:nvPr/>
          </p:nvSpPr>
          <p:spPr>
            <a:xfrm flipH="1" rot="-334">
              <a:off x="5285927" y="4157688"/>
              <a:ext cx="3087900" cy="12345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8691392" y="4157703"/>
              <a:ext cx="1234500" cy="123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title"/>
          </p:nvPr>
        </p:nvSpPr>
        <p:spPr>
          <a:xfrm>
            <a:off x="1243300" y="2751825"/>
            <a:ext cx="2881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1243300" y="3181373"/>
            <a:ext cx="2881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title"/>
          </p:nvPr>
        </p:nvSpPr>
        <p:spPr>
          <a:xfrm>
            <a:off x="5019223" y="2751825"/>
            <a:ext cx="2881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5019223" y="3181373"/>
            <a:ext cx="2881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 rot="-2700000">
            <a:off x="8464185" y="1717565"/>
            <a:ext cx="1801425" cy="1801425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flipH="1" rot="-2700546">
            <a:off x="2341918" y="5250002"/>
            <a:ext cx="2671167" cy="753493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rot="-2700000">
            <a:off x="3056537" y="4444437"/>
            <a:ext cx="579120" cy="5791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flipH="1" rot="-2700472">
            <a:off x="-2068550" y="2542068"/>
            <a:ext cx="3087794" cy="1234608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rot="-2700993">
            <a:off x="7957028" y="-495540"/>
            <a:ext cx="734189" cy="734189"/>
          </a:xfrm>
          <a:prstGeom prst="ellipse">
            <a:avLst/>
          </a:prstGeom>
          <a:solidFill>
            <a:srgbClr val="E77D55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rot="-2700993">
            <a:off x="7631343" y="-169855"/>
            <a:ext cx="734189" cy="734189"/>
          </a:xfrm>
          <a:prstGeom prst="ellipse">
            <a:avLst/>
          </a:prstGeom>
          <a:solidFill>
            <a:srgbClr val="E77D55">
              <a:alpha val="3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 flipH="1" rot="-2700608">
            <a:off x="522517" y="5150639"/>
            <a:ext cx="2397941" cy="1155271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3" name="Google Shape;53;p6"/>
          <p:cNvSpPr/>
          <p:nvPr/>
        </p:nvSpPr>
        <p:spPr>
          <a:xfrm flipH="1" rot="-2700408">
            <a:off x="8430229" y="3928582"/>
            <a:ext cx="1788485" cy="577636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1005400" y="4843833"/>
            <a:ext cx="579300" cy="57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flipH="1" rot="-2699423">
            <a:off x="5571961" y="5148445"/>
            <a:ext cx="1788583" cy="577494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 rot="-2700000">
            <a:off x="8897275" y="2426879"/>
            <a:ext cx="579294" cy="5792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6"/>
          <p:cNvGrpSpPr/>
          <p:nvPr/>
        </p:nvGrpSpPr>
        <p:grpSpPr>
          <a:xfrm rot="-2700000">
            <a:off x="-529160" y="416133"/>
            <a:ext cx="1305272" cy="578994"/>
            <a:chOff x="7545448" y="1004546"/>
            <a:chExt cx="1305284" cy="579000"/>
          </a:xfrm>
        </p:grpSpPr>
        <p:sp>
          <p:nvSpPr>
            <p:cNvPr id="58" name="Google Shape;58;p6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A3C3BB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A3C3BB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A3C3B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6"/>
          <p:cNvSpPr/>
          <p:nvPr/>
        </p:nvSpPr>
        <p:spPr>
          <a:xfrm flipH="1" rot="-2699279">
            <a:off x="-654666" y="2171437"/>
            <a:ext cx="1011233" cy="577423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rot="-2700000">
            <a:off x="2007088" y="-275259"/>
            <a:ext cx="579120" cy="5791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3615425" y="1150503"/>
            <a:ext cx="48153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" type="body"/>
          </p:nvPr>
        </p:nvSpPr>
        <p:spPr>
          <a:xfrm>
            <a:off x="3615425" y="1889397"/>
            <a:ext cx="48153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Inter Medium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Inter Medium"/>
              <a:buChar char="■"/>
              <a:defRPr/>
            </a:lvl9pPr>
          </a:lstStyle>
          <a:p/>
        </p:txBody>
      </p:sp>
      <p:sp>
        <p:nvSpPr>
          <p:cNvPr id="66" name="Google Shape;66;p7"/>
          <p:cNvSpPr/>
          <p:nvPr/>
        </p:nvSpPr>
        <p:spPr>
          <a:xfrm>
            <a:off x="0" y="0"/>
            <a:ext cx="41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7"/>
          <p:cNvGrpSpPr/>
          <p:nvPr/>
        </p:nvGrpSpPr>
        <p:grpSpPr>
          <a:xfrm>
            <a:off x="163200" y="2282120"/>
            <a:ext cx="92700" cy="579259"/>
            <a:chOff x="146550" y="319025"/>
            <a:chExt cx="92700" cy="579259"/>
          </a:xfrm>
        </p:grpSpPr>
        <p:sp>
          <p:nvSpPr>
            <p:cNvPr id="68" name="Google Shape;68;p7"/>
            <p:cNvSpPr/>
            <p:nvPr/>
          </p:nvSpPr>
          <p:spPr>
            <a:xfrm>
              <a:off x="146550" y="319025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146550" y="481211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146550" y="643398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146550" y="805584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7"/>
          <p:cNvSpPr/>
          <p:nvPr/>
        </p:nvSpPr>
        <p:spPr>
          <a:xfrm rot="-2700000">
            <a:off x="498334" y="-845015"/>
            <a:ext cx="1234608" cy="123460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rot="-2700000">
            <a:off x="3770234" y="4681010"/>
            <a:ext cx="1234608" cy="123460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232395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6" name="Google Shape;76;p8"/>
          <p:cNvGrpSpPr/>
          <p:nvPr/>
        </p:nvGrpSpPr>
        <p:grpSpPr>
          <a:xfrm rot="-2700000">
            <a:off x="-1664152" y="1873797"/>
            <a:ext cx="3655557" cy="753893"/>
            <a:chOff x="-1816585" y="164538"/>
            <a:chExt cx="3655592" cy="753900"/>
          </a:xfrm>
        </p:grpSpPr>
        <p:sp>
          <p:nvSpPr>
            <p:cNvPr id="77" name="Google Shape;77;p8"/>
            <p:cNvSpPr/>
            <p:nvPr/>
          </p:nvSpPr>
          <p:spPr>
            <a:xfrm flipH="1" rot="-400">
              <a:off x="-1816585" y="164688"/>
              <a:ext cx="2579400" cy="7536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089307" y="164538"/>
              <a:ext cx="749700" cy="749700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8"/>
          <p:cNvSpPr/>
          <p:nvPr/>
        </p:nvSpPr>
        <p:spPr>
          <a:xfrm rot="-2700000">
            <a:off x="1154745" y="-722570"/>
            <a:ext cx="1252428" cy="125242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 flipH="1" rot="-2700383">
            <a:off x="-709556" y="3671118"/>
            <a:ext cx="3812013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 flipH="1" rot="-2700479">
            <a:off x="6909526" y="2785443"/>
            <a:ext cx="3042398" cy="1231214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"/>
          <p:cNvSpPr/>
          <p:nvPr/>
        </p:nvSpPr>
        <p:spPr>
          <a:xfrm flipH="1" rot="-2700228">
            <a:off x="1366648" y="238829"/>
            <a:ext cx="3192799" cy="7534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7945775" y="-533756"/>
            <a:ext cx="2426659" cy="2426659"/>
            <a:chOff x="-3340875" y="3706219"/>
            <a:chExt cx="2426659" cy="2426659"/>
          </a:xfrm>
        </p:grpSpPr>
        <p:sp>
          <p:nvSpPr>
            <p:cNvPr id="84" name="Google Shape;84;p8"/>
            <p:cNvSpPr/>
            <p:nvPr/>
          </p:nvSpPr>
          <p:spPr>
            <a:xfrm rot="-2700000">
              <a:off x="-2426030" y="3965605"/>
              <a:ext cx="1252428" cy="1252428"/>
            </a:xfrm>
            <a:prstGeom prst="ellipse">
              <a:avLst/>
            </a:prstGeom>
            <a:solidFill>
              <a:srgbClr val="D8CFB9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2700000">
              <a:off x="-3081489" y="4621064"/>
              <a:ext cx="1252428" cy="1252428"/>
            </a:xfrm>
            <a:prstGeom prst="ellipse">
              <a:avLst/>
            </a:prstGeom>
            <a:solidFill>
              <a:srgbClr val="D8CFB9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8"/>
          <p:cNvSpPr/>
          <p:nvPr/>
        </p:nvSpPr>
        <p:spPr>
          <a:xfrm flipH="1" rot="-2700983">
            <a:off x="2536021" y="3823568"/>
            <a:ext cx="1483227" cy="714461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257326" y="389936"/>
            <a:ext cx="579300" cy="579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713400" y="1344300"/>
            <a:ext cx="37728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9"/>
          <p:cNvSpPr txBox="1"/>
          <p:nvPr>
            <p:ph idx="1" type="subTitle"/>
          </p:nvPr>
        </p:nvSpPr>
        <p:spPr>
          <a:xfrm>
            <a:off x="713400" y="2537125"/>
            <a:ext cx="37728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9"/>
          <p:cNvSpPr/>
          <p:nvPr/>
        </p:nvSpPr>
        <p:spPr>
          <a:xfrm flipH="1" rot="-2700608">
            <a:off x="7841192" y="3156989"/>
            <a:ext cx="2397941" cy="1155271"/>
          </a:xfrm>
          <a:prstGeom prst="roundRect">
            <a:avLst>
              <a:gd fmla="val 50000" name="adj"/>
            </a:avLst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 rot="-2700000">
            <a:off x="3690936" y="4621064"/>
            <a:ext cx="1252428" cy="1252428"/>
          </a:xfrm>
          <a:prstGeom prst="ellipse">
            <a:avLst/>
          </a:prstGeom>
          <a:solidFill>
            <a:srgbClr val="D8CFB9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9"/>
          <p:cNvGrpSpPr/>
          <p:nvPr/>
        </p:nvGrpSpPr>
        <p:grpSpPr>
          <a:xfrm rot="-2700000">
            <a:off x="5230131" y="3557311"/>
            <a:ext cx="4639920" cy="1234788"/>
            <a:chOff x="5285927" y="4157538"/>
            <a:chExt cx="4639965" cy="1234800"/>
          </a:xfrm>
        </p:grpSpPr>
        <p:sp>
          <p:nvSpPr>
            <p:cNvPr id="94" name="Google Shape;94;p9"/>
            <p:cNvSpPr/>
            <p:nvPr/>
          </p:nvSpPr>
          <p:spPr>
            <a:xfrm flipH="1" rot="-334">
              <a:off x="5285927" y="4157688"/>
              <a:ext cx="3087900" cy="1234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8691392" y="4157703"/>
              <a:ext cx="1234500" cy="123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9"/>
          <p:cNvSpPr/>
          <p:nvPr/>
        </p:nvSpPr>
        <p:spPr>
          <a:xfrm rot="-2700000">
            <a:off x="2038860" y="-951085"/>
            <a:ext cx="1801425" cy="1801425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>
            <p:ph idx="2" type="pic"/>
          </p:nvPr>
        </p:nvSpPr>
        <p:spPr>
          <a:xfrm>
            <a:off x="75" y="-1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/>
          <p:nvPr>
            <p:ph type="title"/>
          </p:nvPr>
        </p:nvSpPr>
        <p:spPr>
          <a:xfrm>
            <a:off x="1844925" y="3779650"/>
            <a:ext cx="54543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kshar"/>
              <a:buNone/>
              <a:defRPr sz="3600">
                <a:solidFill>
                  <a:schemeClr val="dk1"/>
                </a:solidFill>
                <a:latin typeface="Akshar"/>
                <a:ea typeface="Akshar"/>
                <a:cs typeface="Akshar"/>
                <a:sym typeface="Aksh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kshar"/>
              <a:buNone/>
              <a:defRPr sz="3600">
                <a:solidFill>
                  <a:schemeClr val="dk1"/>
                </a:solidFill>
                <a:latin typeface="Akshar"/>
                <a:ea typeface="Akshar"/>
                <a:cs typeface="Akshar"/>
                <a:sym typeface="Aksh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kshar"/>
              <a:buNone/>
              <a:defRPr sz="3600">
                <a:solidFill>
                  <a:schemeClr val="dk1"/>
                </a:solidFill>
                <a:latin typeface="Akshar"/>
                <a:ea typeface="Akshar"/>
                <a:cs typeface="Akshar"/>
                <a:sym typeface="Aksh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kshar"/>
              <a:buNone/>
              <a:defRPr sz="3600">
                <a:solidFill>
                  <a:schemeClr val="dk1"/>
                </a:solidFill>
                <a:latin typeface="Akshar"/>
                <a:ea typeface="Akshar"/>
                <a:cs typeface="Akshar"/>
                <a:sym typeface="Aksh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kshar"/>
              <a:buNone/>
              <a:defRPr sz="3600">
                <a:solidFill>
                  <a:schemeClr val="dk1"/>
                </a:solidFill>
                <a:latin typeface="Akshar"/>
                <a:ea typeface="Akshar"/>
                <a:cs typeface="Akshar"/>
                <a:sym typeface="Aksh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kshar"/>
              <a:buNone/>
              <a:defRPr sz="3600">
                <a:solidFill>
                  <a:schemeClr val="dk1"/>
                </a:solidFill>
                <a:latin typeface="Akshar"/>
                <a:ea typeface="Akshar"/>
                <a:cs typeface="Akshar"/>
                <a:sym typeface="Aksh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kshar"/>
              <a:buNone/>
              <a:defRPr sz="3600">
                <a:solidFill>
                  <a:schemeClr val="dk1"/>
                </a:solidFill>
                <a:latin typeface="Akshar"/>
                <a:ea typeface="Akshar"/>
                <a:cs typeface="Akshar"/>
                <a:sym typeface="Aksh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kshar"/>
              <a:buNone/>
              <a:defRPr sz="3600">
                <a:solidFill>
                  <a:schemeClr val="dk1"/>
                </a:solidFill>
                <a:latin typeface="Akshar"/>
                <a:ea typeface="Akshar"/>
                <a:cs typeface="Akshar"/>
                <a:sym typeface="Aksh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kshar"/>
              <a:buNone/>
              <a:defRPr sz="3600">
                <a:solidFill>
                  <a:schemeClr val="dk1"/>
                </a:solidFill>
                <a:latin typeface="Akshar"/>
                <a:ea typeface="Akshar"/>
                <a:cs typeface="Akshar"/>
                <a:sym typeface="Aksh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www.similarweb.com/website/coach.com/#social-media" TargetMode="External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"/>
          <p:cNvSpPr/>
          <p:nvPr/>
        </p:nvSpPr>
        <p:spPr>
          <a:xfrm>
            <a:off x="3885112" y="3863450"/>
            <a:ext cx="1599900" cy="1599900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5"/>
          <p:cNvSpPr txBox="1"/>
          <p:nvPr>
            <p:ph idx="1" type="subTitle"/>
          </p:nvPr>
        </p:nvSpPr>
        <p:spPr>
          <a:xfrm>
            <a:off x="1367000" y="2870375"/>
            <a:ext cx="44652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mbria"/>
                <a:ea typeface="Cambria"/>
                <a:cs typeface="Cambria"/>
                <a:sym typeface="Cambria"/>
              </a:rPr>
              <a:t>Group 5: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Kevin Ge, Jessie NI,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Ayesha Saeed, Tsebaot Shewarega,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Edmund Wong,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Nathan Yoo, Stella Zhang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8" name="Google Shape;468;p35"/>
          <p:cNvSpPr/>
          <p:nvPr/>
        </p:nvSpPr>
        <p:spPr>
          <a:xfrm flipH="1" rot="-2700383">
            <a:off x="5988519" y="-1032882"/>
            <a:ext cx="3812013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35"/>
          <p:cNvGrpSpPr/>
          <p:nvPr/>
        </p:nvGrpSpPr>
        <p:grpSpPr>
          <a:xfrm rot="-2700000">
            <a:off x="7545390" y="1004596"/>
            <a:ext cx="1305272" cy="578994"/>
            <a:chOff x="7545448" y="1004546"/>
            <a:chExt cx="1305284" cy="579000"/>
          </a:xfrm>
        </p:grpSpPr>
        <p:sp>
          <p:nvSpPr>
            <p:cNvPr id="470" name="Google Shape;470;p35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A3C3BB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A3C3BB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A3C3B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35"/>
          <p:cNvSpPr/>
          <p:nvPr/>
        </p:nvSpPr>
        <p:spPr>
          <a:xfrm rot="-2700993">
            <a:off x="576000" y="479688"/>
            <a:ext cx="734189" cy="73418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35"/>
          <p:cNvGrpSpPr/>
          <p:nvPr/>
        </p:nvGrpSpPr>
        <p:grpSpPr>
          <a:xfrm rot="-2700000">
            <a:off x="5337306" y="3813011"/>
            <a:ext cx="4639920" cy="1234788"/>
            <a:chOff x="5285927" y="4157538"/>
            <a:chExt cx="4639965" cy="1234800"/>
          </a:xfrm>
        </p:grpSpPr>
        <p:sp>
          <p:nvSpPr>
            <p:cNvPr id="475" name="Google Shape;475;p35"/>
            <p:cNvSpPr/>
            <p:nvPr/>
          </p:nvSpPr>
          <p:spPr>
            <a:xfrm flipH="1" rot="-334">
              <a:off x="5285927" y="4157688"/>
              <a:ext cx="3087900" cy="1234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8691392" y="4157703"/>
              <a:ext cx="1234500" cy="123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35"/>
          <p:cNvSpPr/>
          <p:nvPr/>
        </p:nvSpPr>
        <p:spPr>
          <a:xfrm flipH="1" rot="-2700385">
            <a:off x="3033202" y="-486267"/>
            <a:ext cx="1894127" cy="757311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5"/>
          <p:cNvSpPr txBox="1"/>
          <p:nvPr>
            <p:ph type="ctrTitle"/>
          </p:nvPr>
        </p:nvSpPr>
        <p:spPr>
          <a:xfrm>
            <a:off x="833600" y="1197775"/>
            <a:ext cx="6090300" cy="146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"/>
                <a:ea typeface="Cambria"/>
                <a:cs typeface="Cambria"/>
                <a:sym typeface="Cambria"/>
              </a:rPr>
              <a:t>Customer</a:t>
            </a:r>
            <a:r>
              <a:rPr lang="en" sz="3600">
                <a:latin typeface="Cambria"/>
                <a:ea typeface="Cambria"/>
                <a:cs typeface="Cambria"/>
                <a:sym typeface="Cambria"/>
              </a:rPr>
              <a:t> Lifetime Value: </a:t>
            </a:r>
            <a:endParaRPr sz="3600"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mbria"/>
                <a:ea typeface="Cambria"/>
                <a:cs typeface="Cambria"/>
                <a:sym typeface="Cambria"/>
              </a:rPr>
              <a:t> A Case Study on Coach</a:t>
            </a:r>
            <a:endParaRPr sz="36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79" name="Google Shape;4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325" y="2103050"/>
            <a:ext cx="1874698" cy="140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4"/>
          <p:cNvSpPr txBox="1"/>
          <p:nvPr>
            <p:ph idx="6" type="subTitle"/>
          </p:nvPr>
        </p:nvSpPr>
        <p:spPr>
          <a:xfrm>
            <a:off x="5940375" y="2366625"/>
            <a:ext cx="2788200" cy="17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CLV hat</a:t>
            </a:r>
            <a:r>
              <a:rPr lang="en"/>
              <a:t> - prediction of CLV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X-axis - </a:t>
            </a:r>
            <a:r>
              <a:rPr lang="en"/>
              <a:t>value in dollars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Y-axis - </a:t>
            </a:r>
            <a:r>
              <a:rPr lang="en"/>
              <a:t>number</a:t>
            </a:r>
            <a:r>
              <a:rPr lang="en"/>
              <a:t> of customers</a:t>
            </a:r>
            <a:endParaRPr/>
          </a:p>
        </p:txBody>
      </p:sp>
      <p:pic>
        <p:nvPicPr>
          <p:cNvPr id="612" name="Google Shape;6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100" y="1437275"/>
            <a:ext cx="4790300" cy="30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4"/>
          <p:cNvSpPr txBox="1"/>
          <p:nvPr>
            <p:ph type="title"/>
          </p:nvPr>
        </p:nvSpPr>
        <p:spPr>
          <a:xfrm>
            <a:off x="713250" y="32157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CLV Distribution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 txBox="1"/>
          <p:nvPr>
            <p:ph idx="6" type="subTitle"/>
          </p:nvPr>
        </p:nvSpPr>
        <p:spPr>
          <a:xfrm>
            <a:off x="5932300" y="1800050"/>
            <a:ext cx="2788200" cy="17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CLV hat</a:t>
            </a:r>
            <a:r>
              <a:rPr lang="en"/>
              <a:t> - prediction of CLV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X-axis - </a:t>
            </a:r>
            <a:r>
              <a:rPr lang="en"/>
              <a:t>value in dollars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Y-axis - </a:t>
            </a:r>
            <a:r>
              <a:rPr lang="en"/>
              <a:t>number of customers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</a:t>
            </a:r>
            <a:r>
              <a:rPr lang="en" sz="1100"/>
              <a:t>Median =</a:t>
            </a:r>
            <a:r>
              <a:rPr lang="en" sz="1100"/>
              <a:t> 2137.057</a:t>
            </a:r>
            <a:endParaRPr sz="1100"/>
          </a:p>
        </p:txBody>
      </p:sp>
      <p:pic>
        <p:nvPicPr>
          <p:cNvPr id="619" name="Google Shape;6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150" y="1335500"/>
            <a:ext cx="4868701" cy="29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5"/>
          <p:cNvSpPr txBox="1"/>
          <p:nvPr>
            <p:ph type="title"/>
          </p:nvPr>
        </p:nvSpPr>
        <p:spPr>
          <a:xfrm>
            <a:off x="713250" y="32157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CLV Distribution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6"/>
          <p:cNvSpPr txBox="1"/>
          <p:nvPr>
            <p:ph type="title"/>
          </p:nvPr>
        </p:nvSpPr>
        <p:spPr>
          <a:xfrm>
            <a:off x="713250" y="15490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Customer Segmentation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26" name="Google Shape;626;p46"/>
          <p:cNvPicPr preferRelativeResize="0"/>
          <p:nvPr/>
        </p:nvPicPr>
        <p:blipFill rotWithShape="1">
          <a:blip r:embed="rId3">
            <a:alphaModFix/>
          </a:blip>
          <a:srcRect b="1400" l="0" r="0" t="0"/>
          <a:stretch/>
        </p:blipFill>
        <p:spPr>
          <a:xfrm>
            <a:off x="713250" y="893800"/>
            <a:ext cx="5894725" cy="39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6"/>
          <p:cNvSpPr txBox="1"/>
          <p:nvPr/>
        </p:nvSpPr>
        <p:spPr>
          <a:xfrm>
            <a:off x="6749175" y="3161425"/>
            <a:ext cx="20835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mbria"/>
              <a:buChar char="➔"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Median_clv：2132.201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mbria"/>
              <a:buChar char="➔"/>
            </a:pPr>
            <a:r>
              <a:rPr lang="en" sz="1300">
                <a:latin typeface="Cambria"/>
                <a:ea typeface="Cambria"/>
                <a:cs typeface="Cambria"/>
                <a:sym typeface="Cambria"/>
              </a:rPr>
              <a:t>Median_retention：0.9843035</a:t>
            </a:r>
            <a:endParaRPr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28" name="Google Shape;6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177" y="944175"/>
            <a:ext cx="2182899" cy="189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7"/>
          <p:cNvSpPr txBox="1"/>
          <p:nvPr>
            <p:ph type="title"/>
          </p:nvPr>
        </p:nvSpPr>
        <p:spPr>
          <a:xfrm>
            <a:off x="713250" y="15490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mbria"/>
                <a:ea typeface="Cambria"/>
                <a:cs typeface="Cambria"/>
                <a:sym typeface="Cambria"/>
              </a:rPr>
              <a:t>Customer Segmentation: Order Type</a:t>
            </a:r>
            <a:endParaRPr sz="28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34" name="Google Shape;634;p47"/>
          <p:cNvPicPr preferRelativeResize="0"/>
          <p:nvPr/>
        </p:nvPicPr>
        <p:blipFill rotWithShape="1">
          <a:blip r:embed="rId3">
            <a:alphaModFix/>
          </a:blip>
          <a:srcRect b="0" l="0" r="2419" t="0"/>
          <a:stretch/>
        </p:blipFill>
        <p:spPr>
          <a:xfrm>
            <a:off x="1528450" y="3115050"/>
            <a:ext cx="2977075" cy="20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7"/>
          <p:cNvPicPr preferRelativeResize="0"/>
          <p:nvPr/>
        </p:nvPicPr>
        <p:blipFill rotWithShape="1">
          <a:blip r:embed="rId4">
            <a:alphaModFix/>
          </a:blip>
          <a:srcRect b="0" l="0" r="9444" t="0"/>
          <a:stretch/>
        </p:blipFill>
        <p:spPr>
          <a:xfrm>
            <a:off x="4616113" y="834275"/>
            <a:ext cx="3050800" cy="22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125" y="3115050"/>
            <a:ext cx="2977075" cy="20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9800" y="834275"/>
            <a:ext cx="2894365" cy="22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7"/>
          <p:cNvSpPr txBox="1"/>
          <p:nvPr/>
        </p:nvSpPr>
        <p:spPr>
          <a:xfrm>
            <a:off x="547700" y="1452575"/>
            <a:ext cx="113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Growth Customers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9" name="Google Shape;639;p47"/>
          <p:cNvSpPr txBox="1"/>
          <p:nvPr/>
        </p:nvSpPr>
        <p:spPr>
          <a:xfrm>
            <a:off x="547700" y="3795825"/>
            <a:ext cx="113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Not Engaged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0" name="Google Shape;640;p47"/>
          <p:cNvSpPr txBox="1"/>
          <p:nvPr/>
        </p:nvSpPr>
        <p:spPr>
          <a:xfrm>
            <a:off x="7726450" y="1452575"/>
            <a:ext cx="113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Captive Devotee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1" name="Google Shape;641;p47"/>
          <p:cNvSpPr txBox="1"/>
          <p:nvPr/>
        </p:nvSpPr>
        <p:spPr>
          <a:xfrm>
            <a:off x="7703800" y="3748100"/>
            <a:ext cx="113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Fad Followers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"/>
          <p:cNvSpPr txBox="1"/>
          <p:nvPr>
            <p:ph type="title"/>
          </p:nvPr>
        </p:nvSpPr>
        <p:spPr>
          <a:xfrm>
            <a:off x="713250" y="154900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ambria"/>
                <a:ea typeface="Cambria"/>
                <a:cs typeface="Cambria"/>
                <a:sym typeface="Cambria"/>
              </a:rPr>
              <a:t>Customer Segmentation: By Month</a:t>
            </a:r>
            <a:endParaRPr sz="2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47" name="Google Shape;647;p48"/>
          <p:cNvSpPr txBox="1"/>
          <p:nvPr/>
        </p:nvSpPr>
        <p:spPr>
          <a:xfrm>
            <a:off x="547700" y="1452575"/>
            <a:ext cx="113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Growth Customers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8" name="Google Shape;648;p48"/>
          <p:cNvSpPr txBox="1"/>
          <p:nvPr/>
        </p:nvSpPr>
        <p:spPr>
          <a:xfrm>
            <a:off x="547700" y="3795825"/>
            <a:ext cx="113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Not Engaged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9" name="Google Shape;649;p48"/>
          <p:cNvSpPr txBox="1"/>
          <p:nvPr/>
        </p:nvSpPr>
        <p:spPr>
          <a:xfrm>
            <a:off x="7726450" y="1452575"/>
            <a:ext cx="113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Captive Devotee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0" name="Google Shape;650;p48"/>
          <p:cNvSpPr txBox="1"/>
          <p:nvPr/>
        </p:nvSpPr>
        <p:spPr>
          <a:xfrm>
            <a:off x="7703800" y="3748100"/>
            <a:ext cx="113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Fad Followers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1" name="Google Shape;6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475" y="2868300"/>
            <a:ext cx="3188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850" y="2798463"/>
            <a:ext cx="2902075" cy="223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268" y="788025"/>
            <a:ext cx="2661305" cy="19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538" y="788025"/>
            <a:ext cx="2630945" cy="199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Breakdown of Order Types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60" name="Google Shape;6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213" y="1183913"/>
            <a:ext cx="5395625" cy="324844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9"/>
          <p:cNvSpPr txBox="1"/>
          <p:nvPr/>
        </p:nvSpPr>
        <p:spPr>
          <a:xfrm>
            <a:off x="2383988" y="4432350"/>
            <a:ext cx="43761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Most customers place influencer order types.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200" y="2904794"/>
            <a:ext cx="5819599" cy="18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0"/>
          <p:cNvSpPr txBox="1"/>
          <p:nvPr/>
        </p:nvSpPr>
        <p:spPr>
          <a:xfrm>
            <a:off x="448650" y="1414300"/>
            <a:ext cx="82467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Having a churn value closer to 1 indicates a customer is more likely to churn.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The churn value is inversely correlated with future CLV.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Thus it is in Coach’s best interest to decrease churn value to increase future CLV. To decrease churn value, Coach should focus on decreasing the time-lag for each customer.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Decrease timelag -&gt; increase CLV -&gt; increase Retention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8" name="Google Shape;668;p50"/>
          <p:cNvSpPr txBox="1"/>
          <p:nvPr>
            <p:ph idx="4294967295" type="subTitle"/>
          </p:nvPr>
        </p:nvSpPr>
        <p:spPr>
          <a:xfrm>
            <a:off x="1242450" y="784000"/>
            <a:ext cx="7452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200">
                <a:latin typeface="Cambria"/>
                <a:ea typeface="Cambria"/>
                <a:cs typeface="Cambria"/>
                <a:sym typeface="Cambria"/>
              </a:rPr>
              <a:t>Factors That Impact CLV and Retention</a:t>
            </a:r>
            <a:endParaRPr sz="3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51"/>
          <p:cNvGrpSpPr/>
          <p:nvPr/>
        </p:nvGrpSpPr>
        <p:grpSpPr>
          <a:xfrm rot="-2700000">
            <a:off x="7614315" y="1534396"/>
            <a:ext cx="1305272" cy="578994"/>
            <a:chOff x="7545448" y="1004546"/>
            <a:chExt cx="1305284" cy="579000"/>
          </a:xfrm>
        </p:grpSpPr>
        <p:sp>
          <p:nvSpPr>
            <p:cNvPr id="674" name="Google Shape;674;p51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51"/>
          <p:cNvSpPr txBox="1"/>
          <p:nvPr>
            <p:ph type="title"/>
          </p:nvPr>
        </p:nvSpPr>
        <p:spPr>
          <a:xfrm>
            <a:off x="1505775" y="1846400"/>
            <a:ext cx="6838200" cy="22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mbria"/>
              <a:buChar char="➔"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Acquired brand customers are more down-market 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mbria"/>
              <a:buChar char="➔"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Customer segmentation gives insight into how we could target different needs/wants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mbria"/>
              <a:buChar char="➔"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Most frequent transactions are of group order type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mbria"/>
              <a:buChar char="➔"/>
            </a:pP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Largest number of customers place orders of influencer order type</a:t>
            </a:r>
            <a:endParaRPr sz="19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8" name="Google Shape;678;p51"/>
          <p:cNvSpPr txBox="1"/>
          <p:nvPr>
            <p:ph idx="1" type="subTitle"/>
          </p:nvPr>
        </p:nvSpPr>
        <p:spPr>
          <a:xfrm>
            <a:off x="1429575" y="1353413"/>
            <a:ext cx="54738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Cambria"/>
                <a:ea typeface="Cambria"/>
                <a:cs typeface="Cambria"/>
                <a:sym typeface="Cambria"/>
              </a:rPr>
              <a:t>Discussion</a:t>
            </a:r>
            <a:endParaRPr sz="3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9" name="Google Shape;679;p51"/>
          <p:cNvSpPr/>
          <p:nvPr/>
        </p:nvSpPr>
        <p:spPr>
          <a:xfrm flipH="1" rot="-2700425">
            <a:off x="4581924" y="4131218"/>
            <a:ext cx="5151202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0" name="Google Shape;680;p51"/>
          <p:cNvGrpSpPr/>
          <p:nvPr/>
        </p:nvGrpSpPr>
        <p:grpSpPr>
          <a:xfrm rot="-2700000">
            <a:off x="1634200" y="4222282"/>
            <a:ext cx="942104" cy="578994"/>
            <a:chOff x="7545448" y="1004546"/>
            <a:chExt cx="942113" cy="579000"/>
          </a:xfrm>
        </p:grpSpPr>
        <p:sp>
          <p:nvSpPr>
            <p:cNvPr id="681" name="Google Shape;681;p51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D9DC8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D9DC8E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51"/>
          <p:cNvGrpSpPr/>
          <p:nvPr/>
        </p:nvGrpSpPr>
        <p:grpSpPr>
          <a:xfrm>
            <a:off x="5913996" y="1344094"/>
            <a:ext cx="442277" cy="554089"/>
            <a:chOff x="3086313" y="2877049"/>
            <a:chExt cx="320143" cy="392581"/>
          </a:xfrm>
        </p:grpSpPr>
        <p:sp>
          <p:nvSpPr>
            <p:cNvPr id="684" name="Google Shape;684;p51"/>
            <p:cNvSpPr/>
            <p:nvPr/>
          </p:nvSpPr>
          <p:spPr>
            <a:xfrm>
              <a:off x="3125749" y="2915371"/>
              <a:ext cx="240505" cy="354259"/>
            </a:xfrm>
            <a:custGeom>
              <a:rect b="b" l="l" r="r" t="t"/>
              <a:pathLst>
                <a:path extrusionOk="0" h="11121" w="755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3263076" y="2942511"/>
              <a:ext cx="79287" cy="99579"/>
            </a:xfrm>
            <a:custGeom>
              <a:rect b="b" l="l" r="r" t="t"/>
              <a:pathLst>
                <a:path extrusionOk="0" h="3126" w="2489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3237656" y="2939262"/>
              <a:ext cx="20897" cy="14462"/>
            </a:xfrm>
            <a:custGeom>
              <a:rect b="b" l="l" r="r" t="t"/>
              <a:pathLst>
                <a:path extrusionOk="0" h="454" w="656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3379888" y="3029539"/>
              <a:ext cx="26567" cy="14048"/>
            </a:xfrm>
            <a:custGeom>
              <a:rect b="b" l="l" r="r" t="t"/>
              <a:pathLst>
                <a:path extrusionOk="0" h="441" w="834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3086313" y="3029539"/>
              <a:ext cx="26599" cy="14048"/>
            </a:xfrm>
            <a:custGeom>
              <a:rect b="b" l="l" r="r" t="t"/>
              <a:pathLst>
                <a:path extrusionOk="0" h="441" w="835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3359788" y="2953469"/>
              <a:ext cx="26567" cy="20355"/>
            </a:xfrm>
            <a:custGeom>
              <a:rect b="b" l="l" r="r" t="t"/>
              <a:pathLst>
                <a:path extrusionOk="0" h="639" w="834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3106413" y="3100034"/>
              <a:ext cx="26599" cy="20164"/>
            </a:xfrm>
            <a:custGeom>
              <a:rect b="b" l="l" r="r" t="t"/>
              <a:pathLst>
                <a:path extrusionOk="0" h="633" w="835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3308565" y="2897277"/>
              <a:ext cx="22044" cy="24178"/>
            </a:xfrm>
            <a:custGeom>
              <a:rect b="b" l="l" r="r" t="t"/>
              <a:pathLst>
                <a:path extrusionOk="0" h="759" w="692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3239153" y="2877049"/>
              <a:ext cx="14080" cy="26599"/>
            </a:xfrm>
            <a:custGeom>
              <a:rect b="b" l="l" r="r" t="t"/>
              <a:pathLst>
                <a:path extrusionOk="0" h="835" w="442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3161809" y="2897500"/>
              <a:ext cx="22394" cy="24337"/>
            </a:xfrm>
            <a:custGeom>
              <a:rect b="b" l="l" r="r" t="t"/>
              <a:pathLst>
                <a:path extrusionOk="0" h="764" w="703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3106413" y="2953151"/>
              <a:ext cx="26599" cy="19909"/>
            </a:xfrm>
            <a:custGeom>
              <a:rect b="b" l="l" r="r" t="t"/>
              <a:pathLst>
                <a:path extrusionOk="0" h="625" w="835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3360520" y="3099811"/>
              <a:ext cx="25834" cy="20005"/>
            </a:xfrm>
            <a:custGeom>
              <a:rect b="b" l="l" r="r" t="t"/>
              <a:pathLst>
                <a:path extrusionOk="0" h="628" w="811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2"/>
          <p:cNvSpPr/>
          <p:nvPr/>
        </p:nvSpPr>
        <p:spPr>
          <a:xfrm flipH="1">
            <a:off x="3882425" y="1275586"/>
            <a:ext cx="649200" cy="64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2"/>
          <p:cNvSpPr/>
          <p:nvPr/>
        </p:nvSpPr>
        <p:spPr>
          <a:xfrm flipH="1">
            <a:off x="3882425" y="3010314"/>
            <a:ext cx="649200" cy="64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2"/>
          <p:cNvSpPr/>
          <p:nvPr/>
        </p:nvSpPr>
        <p:spPr>
          <a:xfrm flipH="1">
            <a:off x="872500" y="3010314"/>
            <a:ext cx="649200" cy="649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2"/>
          <p:cNvSpPr/>
          <p:nvPr/>
        </p:nvSpPr>
        <p:spPr>
          <a:xfrm flipH="1">
            <a:off x="872500" y="1275586"/>
            <a:ext cx="649200" cy="64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2"/>
          <p:cNvSpPr txBox="1"/>
          <p:nvPr>
            <p:ph type="title"/>
          </p:nvPr>
        </p:nvSpPr>
        <p:spPr>
          <a:xfrm>
            <a:off x="713250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Recommendations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5" name="Google Shape;705;p52"/>
          <p:cNvSpPr txBox="1"/>
          <p:nvPr>
            <p:ph idx="1" type="subTitle"/>
          </p:nvPr>
        </p:nvSpPr>
        <p:spPr>
          <a:xfrm>
            <a:off x="865650" y="1981729"/>
            <a:ext cx="27726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Finance</a:t>
            </a: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 influencer promotion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6" name="Google Shape;706;p52"/>
          <p:cNvSpPr txBox="1"/>
          <p:nvPr>
            <p:ph idx="4" type="subTitle"/>
          </p:nvPr>
        </p:nvSpPr>
        <p:spPr>
          <a:xfrm>
            <a:off x="3882425" y="1940223"/>
            <a:ext cx="2772600" cy="12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Decrease the time-lag: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Subscription / newsletter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Pop up sales 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7" name="Google Shape;707;p52"/>
          <p:cNvSpPr txBox="1"/>
          <p:nvPr>
            <p:ph idx="6" type="subTitle"/>
          </p:nvPr>
        </p:nvSpPr>
        <p:spPr>
          <a:xfrm>
            <a:off x="791400" y="3781404"/>
            <a:ext cx="2578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Loyalty program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8" name="Google Shape;708;p52"/>
          <p:cNvSpPr txBox="1"/>
          <p:nvPr>
            <p:ph idx="8" type="subTitle"/>
          </p:nvPr>
        </p:nvSpPr>
        <p:spPr>
          <a:xfrm>
            <a:off x="3882425" y="3781400"/>
            <a:ext cx="30123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“Low-budget” luxury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9" name="Google Shape;709;p52"/>
          <p:cNvSpPr txBox="1"/>
          <p:nvPr>
            <p:ph idx="9" type="title"/>
          </p:nvPr>
        </p:nvSpPr>
        <p:spPr>
          <a:xfrm>
            <a:off x="872500" y="1359313"/>
            <a:ext cx="6492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0" name="Google Shape;710;p52"/>
          <p:cNvSpPr txBox="1"/>
          <p:nvPr>
            <p:ph idx="13" type="title"/>
          </p:nvPr>
        </p:nvSpPr>
        <p:spPr>
          <a:xfrm>
            <a:off x="872500" y="3096725"/>
            <a:ext cx="6492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1" name="Google Shape;711;p52"/>
          <p:cNvSpPr txBox="1"/>
          <p:nvPr>
            <p:ph idx="14" type="title"/>
          </p:nvPr>
        </p:nvSpPr>
        <p:spPr>
          <a:xfrm>
            <a:off x="3882425" y="1359313"/>
            <a:ext cx="6492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2" name="Google Shape;712;p52"/>
          <p:cNvSpPr txBox="1"/>
          <p:nvPr>
            <p:ph idx="15" type="title"/>
          </p:nvPr>
        </p:nvSpPr>
        <p:spPr>
          <a:xfrm>
            <a:off x="3882425" y="3096722"/>
            <a:ext cx="649200" cy="4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13" name="Google Shape;713;p52"/>
          <p:cNvGrpSpPr/>
          <p:nvPr/>
        </p:nvGrpSpPr>
        <p:grpSpPr>
          <a:xfrm rot="-2699820">
            <a:off x="6834751" y="3704267"/>
            <a:ext cx="1764821" cy="782842"/>
            <a:chOff x="7545448" y="1004546"/>
            <a:chExt cx="1305284" cy="579000"/>
          </a:xfrm>
        </p:grpSpPr>
        <p:sp>
          <p:nvSpPr>
            <p:cNvPr id="714" name="Google Shape;714;p52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A3C3BB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A3C3BB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A3C3B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" name="Google Shape;717;p52"/>
          <p:cNvSpPr/>
          <p:nvPr/>
        </p:nvSpPr>
        <p:spPr>
          <a:xfrm flipH="1" rot="-2700387">
            <a:off x="6952145" y="1849359"/>
            <a:ext cx="1885217" cy="75349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p52"/>
          <p:cNvGrpSpPr/>
          <p:nvPr/>
        </p:nvGrpSpPr>
        <p:grpSpPr>
          <a:xfrm>
            <a:off x="4587802" y="580042"/>
            <a:ext cx="436391" cy="479095"/>
            <a:chOff x="6870193" y="2295620"/>
            <a:chExt cx="360356" cy="343462"/>
          </a:xfrm>
        </p:grpSpPr>
        <p:sp>
          <p:nvSpPr>
            <p:cNvPr id="719" name="Google Shape;719;p52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3"/>
          <p:cNvSpPr/>
          <p:nvPr/>
        </p:nvSpPr>
        <p:spPr>
          <a:xfrm rot="-2700993">
            <a:off x="1196978" y="1484835"/>
            <a:ext cx="734189" cy="7341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3"/>
          <p:cNvSpPr/>
          <p:nvPr/>
        </p:nvSpPr>
        <p:spPr>
          <a:xfrm flipH="1" rot="-2700358">
            <a:off x="4587109" y="4252143"/>
            <a:ext cx="4074632" cy="1231214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3"/>
          <p:cNvSpPr txBox="1"/>
          <p:nvPr>
            <p:ph type="title"/>
          </p:nvPr>
        </p:nvSpPr>
        <p:spPr>
          <a:xfrm>
            <a:off x="598956" y="880350"/>
            <a:ext cx="30747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Impact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28" name="Google Shape;728;p53"/>
          <p:cNvSpPr txBox="1"/>
          <p:nvPr/>
        </p:nvSpPr>
        <p:spPr>
          <a:xfrm>
            <a:off x="876600" y="1803750"/>
            <a:ext cx="7547400" cy="30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➔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Increased customer loyalty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➔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Increased customer return rate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➔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Building loyalty within the demi-brand </a:t>
            </a: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through</a:t>
            </a: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 marketing will result in an increase of individual CLVs thereby shifting the spread of CLVs towards the right.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➔"/>
            </a:pP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Having the demi-brand target a younger audience with less disposable income and establishing loyalty with them will make them more likely to </a:t>
            </a: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become</a:t>
            </a: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 Coach buyers when they get older and have more disposable </a:t>
            </a:r>
            <a:r>
              <a:rPr lang="en" sz="1700">
                <a:latin typeface="Cambria"/>
                <a:ea typeface="Cambria"/>
                <a:cs typeface="Cambria"/>
                <a:sym typeface="Cambria"/>
              </a:rPr>
              <a:t>income to unlock a new customer lifecycle journey.</a:t>
            </a:r>
            <a:endParaRPr sz="17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729" name="Google Shape;729;p53"/>
          <p:cNvGrpSpPr/>
          <p:nvPr/>
        </p:nvGrpSpPr>
        <p:grpSpPr>
          <a:xfrm>
            <a:off x="3149090" y="1092823"/>
            <a:ext cx="524488" cy="498259"/>
            <a:chOff x="1754279" y="4286593"/>
            <a:chExt cx="351439" cy="345965"/>
          </a:xfrm>
        </p:grpSpPr>
        <p:sp>
          <p:nvSpPr>
            <p:cNvPr id="730" name="Google Shape;730;p53"/>
            <p:cNvSpPr/>
            <p:nvPr/>
          </p:nvSpPr>
          <p:spPr>
            <a:xfrm>
              <a:off x="1799379" y="4550857"/>
              <a:ext cx="28422" cy="27117"/>
            </a:xfrm>
            <a:custGeom>
              <a:rect b="b" l="l" r="r" t="t"/>
              <a:pathLst>
                <a:path extrusionOk="0" h="852" w="893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1833084" y="4584594"/>
              <a:ext cx="27690" cy="27117"/>
            </a:xfrm>
            <a:custGeom>
              <a:rect b="b" l="l" r="r" t="t"/>
              <a:pathLst>
                <a:path extrusionOk="0" h="852" w="87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1816407" y="4567917"/>
              <a:ext cx="28072" cy="27117"/>
            </a:xfrm>
            <a:custGeom>
              <a:rect b="b" l="l" r="r" t="t"/>
              <a:pathLst>
                <a:path extrusionOk="0" h="852" w="882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1754279" y="4286593"/>
              <a:ext cx="351439" cy="345965"/>
            </a:xfrm>
            <a:custGeom>
              <a:rect b="b" l="l" r="r" t="t"/>
              <a:pathLst>
                <a:path extrusionOk="0" h="10870" w="11042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1951705" y="4367117"/>
              <a:ext cx="86062" cy="65437"/>
            </a:xfrm>
            <a:custGeom>
              <a:rect b="b" l="l" r="r" t="t"/>
              <a:pathLst>
                <a:path extrusionOk="0" h="2056" w="2704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/>
          <p:nvPr>
            <p:ph type="title"/>
          </p:nvPr>
        </p:nvSpPr>
        <p:spPr>
          <a:xfrm>
            <a:off x="713400" y="436825"/>
            <a:ext cx="37728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Introduction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5" name="Google Shape;485;p36"/>
          <p:cNvSpPr txBox="1"/>
          <p:nvPr>
            <p:ph idx="1" type="subTitle"/>
          </p:nvPr>
        </p:nvSpPr>
        <p:spPr>
          <a:xfrm>
            <a:off x="713400" y="1371625"/>
            <a:ext cx="4127100" cy="14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Coach since 1941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Affordable Luxury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Classic American Style</a:t>
            </a:r>
            <a:endParaRPr sz="1500" u="sng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Mid-premium pricing strategy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Biggest market in U.S. and Canada (60%)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</p:txBody>
      </p:sp>
      <p:sp>
        <p:nvSpPr>
          <p:cNvPr id="486" name="Google Shape;486;p36"/>
          <p:cNvSpPr/>
          <p:nvPr/>
        </p:nvSpPr>
        <p:spPr>
          <a:xfrm rot="-2700993">
            <a:off x="6913443" y="2496720"/>
            <a:ext cx="734189" cy="734189"/>
          </a:xfrm>
          <a:prstGeom prst="ellipse">
            <a:avLst/>
          </a:prstGeom>
          <a:solidFill>
            <a:srgbClr val="D9DC8E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7" name="Google Shape;487;p36"/>
          <p:cNvGrpSpPr/>
          <p:nvPr/>
        </p:nvGrpSpPr>
        <p:grpSpPr>
          <a:xfrm rot="-2700000">
            <a:off x="7717115" y="1004596"/>
            <a:ext cx="1305272" cy="578994"/>
            <a:chOff x="7545448" y="1004546"/>
            <a:chExt cx="1305284" cy="579000"/>
          </a:xfrm>
        </p:grpSpPr>
        <p:sp>
          <p:nvSpPr>
            <p:cNvPr id="488" name="Google Shape;488;p36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A3C3BB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A3C3BB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A3C3B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6"/>
          <p:cNvGrpSpPr/>
          <p:nvPr/>
        </p:nvGrpSpPr>
        <p:grpSpPr>
          <a:xfrm rot="5400000">
            <a:off x="1081425" y="932133"/>
            <a:ext cx="92700" cy="579259"/>
            <a:chOff x="146550" y="319025"/>
            <a:chExt cx="92700" cy="579259"/>
          </a:xfrm>
        </p:grpSpPr>
        <p:sp>
          <p:nvSpPr>
            <p:cNvPr id="492" name="Google Shape;492;p36"/>
            <p:cNvSpPr/>
            <p:nvPr/>
          </p:nvSpPr>
          <p:spPr>
            <a:xfrm>
              <a:off x="146550" y="319025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146550" y="481211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146550" y="643398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146550" y="805584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6" name="Google Shape;496;p36"/>
          <p:cNvPicPr preferRelativeResize="0"/>
          <p:nvPr/>
        </p:nvPicPr>
        <p:blipFill rotWithShape="1">
          <a:blip r:embed="rId3">
            <a:alphaModFix/>
          </a:blip>
          <a:srcRect b="3984" l="0" r="0" t="0"/>
          <a:stretch/>
        </p:blipFill>
        <p:spPr>
          <a:xfrm>
            <a:off x="713400" y="2958325"/>
            <a:ext cx="4823700" cy="17007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6"/>
          <p:cNvSpPr txBox="1"/>
          <p:nvPr/>
        </p:nvSpPr>
        <p:spPr>
          <a:xfrm>
            <a:off x="5786113" y="4206325"/>
            <a:ext cx="251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https://www.similarweb.com/website/coach.com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98" name="Google Shape;498;p36"/>
          <p:cNvPicPr preferRelativeResize="0"/>
          <p:nvPr/>
        </p:nvPicPr>
        <p:blipFill rotWithShape="1">
          <a:blip r:embed="rId5">
            <a:alphaModFix/>
          </a:blip>
          <a:srcRect b="2331" l="5986" r="5463" t="6218"/>
          <a:stretch/>
        </p:blipFill>
        <p:spPr>
          <a:xfrm>
            <a:off x="5786175" y="1019175"/>
            <a:ext cx="2519275" cy="31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4"/>
          <p:cNvSpPr/>
          <p:nvPr/>
        </p:nvSpPr>
        <p:spPr>
          <a:xfrm>
            <a:off x="1116150" y="618300"/>
            <a:ext cx="6911700" cy="3906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4"/>
          <p:cNvSpPr txBox="1"/>
          <p:nvPr>
            <p:ph type="title"/>
          </p:nvPr>
        </p:nvSpPr>
        <p:spPr>
          <a:xfrm>
            <a:off x="232395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grpSp>
        <p:nvGrpSpPr>
          <p:cNvPr id="741" name="Google Shape;741;p54"/>
          <p:cNvGrpSpPr/>
          <p:nvPr/>
        </p:nvGrpSpPr>
        <p:grpSpPr>
          <a:xfrm>
            <a:off x="332513" y="2104205"/>
            <a:ext cx="1363985" cy="1363985"/>
            <a:chOff x="-11037" y="2018980"/>
            <a:chExt cx="1363985" cy="1363985"/>
          </a:xfrm>
        </p:grpSpPr>
        <p:sp>
          <p:nvSpPr>
            <p:cNvPr id="742" name="Google Shape;742;p54"/>
            <p:cNvSpPr/>
            <p:nvPr/>
          </p:nvSpPr>
          <p:spPr>
            <a:xfrm rot="-2700993">
              <a:off x="466703" y="2171035"/>
              <a:ext cx="734189" cy="7341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4"/>
            <p:cNvSpPr/>
            <p:nvPr/>
          </p:nvSpPr>
          <p:spPr>
            <a:xfrm rot="-2700993">
              <a:off x="141018" y="2496720"/>
              <a:ext cx="734189" cy="734189"/>
            </a:xfrm>
            <a:prstGeom prst="ellipse">
              <a:avLst/>
            </a:prstGeom>
            <a:solidFill>
              <a:srgbClr val="D9DC8E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54"/>
          <p:cNvGrpSpPr/>
          <p:nvPr/>
        </p:nvGrpSpPr>
        <p:grpSpPr>
          <a:xfrm rot="-2700000">
            <a:off x="3877315" y="390071"/>
            <a:ext cx="1305272" cy="578994"/>
            <a:chOff x="7545448" y="1004546"/>
            <a:chExt cx="1305284" cy="579000"/>
          </a:xfrm>
        </p:grpSpPr>
        <p:sp>
          <p:nvSpPr>
            <p:cNvPr id="745" name="Google Shape;745;p54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E77D55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4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E77D55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4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E77D55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54"/>
          <p:cNvSpPr/>
          <p:nvPr/>
        </p:nvSpPr>
        <p:spPr>
          <a:xfrm rot="-2700000">
            <a:off x="5934610" y="-740285"/>
            <a:ext cx="1801425" cy="1801425"/>
          </a:xfrm>
          <a:prstGeom prst="ellipse">
            <a:avLst/>
          </a:prstGeom>
          <a:solidFill>
            <a:srgbClr val="D9DC8E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4"/>
          <p:cNvSpPr/>
          <p:nvPr/>
        </p:nvSpPr>
        <p:spPr>
          <a:xfrm>
            <a:off x="4282351" y="4272236"/>
            <a:ext cx="579300" cy="5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55" name="Google Shape;755;p55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kshar"/>
              <a:ea typeface="Akshar"/>
              <a:cs typeface="Akshar"/>
              <a:sym typeface="Aksha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i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coach.com Traffic Analytics, Ranking Stats &amp; Tech Stack</a:t>
            </a:r>
            <a:r>
              <a:rPr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(2023.). Similarweb. Retrieved September 25, 2023, from https://www.similarweb.com/website/coach.com/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i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Segment Analysis | COACH</a:t>
            </a:r>
            <a:r>
              <a:rPr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. (n.d.). COACH. Retrieved September 25, 2023, from https://coachinc.wordpress.com/assignment-2-part-2/segment-analysis/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i="1"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Coach’s Pricing Strategies And Target Market.</a:t>
            </a:r>
            <a:r>
              <a:rPr lang="en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(2022, October 2).Yahoo Finance. Retrieved September 25, 2023, from https://finance.yahoo.com/news/coach-pricing-strategies-target-market-155102804.html?guce_referrer=aHR0cHM6Ly93d3cuZ29vZ2xlLmNvbS8&amp;guce_referrer_sig=AQAAAGDV9QAbeuZd5ERAxm2bQrvqw5YJXCF2fS7tvipcvVnNoFFCZG42d6cMccPNFhMcPOxr-dnQ5WlDtuq4YSwu0loegyQlDewo7tV2rh8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kshar"/>
              <a:ea typeface="Akshar"/>
              <a:cs typeface="Akshar"/>
              <a:sym typeface="Aksh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7"/>
          <p:cNvSpPr txBox="1"/>
          <p:nvPr>
            <p:ph type="title"/>
          </p:nvPr>
        </p:nvSpPr>
        <p:spPr>
          <a:xfrm>
            <a:off x="713400" y="469150"/>
            <a:ext cx="54063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Business Strategies 2017-2019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4" name="Google Shape;504;p37"/>
          <p:cNvSpPr txBox="1"/>
          <p:nvPr>
            <p:ph idx="1" type="subTitle"/>
          </p:nvPr>
        </p:nvSpPr>
        <p:spPr>
          <a:xfrm>
            <a:off x="713400" y="1905025"/>
            <a:ext cx="4870500" cy="21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Coach, Inc. acquired Kate Spade &amp; Company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Change in branding strategy:  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Affordable Luxury → Modern Luxury 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◆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Reduce discount pricing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◆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Customerization services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◆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Coach X Selena Gomez 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5" name="Google Shape;505;p37"/>
          <p:cNvSpPr/>
          <p:nvPr/>
        </p:nvSpPr>
        <p:spPr>
          <a:xfrm rot="-2700993">
            <a:off x="7239128" y="2171035"/>
            <a:ext cx="734189" cy="734189"/>
          </a:xfrm>
          <a:prstGeom prst="ellipse">
            <a:avLst/>
          </a:prstGeom>
          <a:solidFill>
            <a:srgbClr val="D9DC8E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7"/>
          <p:cNvSpPr/>
          <p:nvPr/>
        </p:nvSpPr>
        <p:spPr>
          <a:xfrm rot="-2700993">
            <a:off x="6913443" y="2496720"/>
            <a:ext cx="734189" cy="734189"/>
          </a:xfrm>
          <a:prstGeom prst="ellipse">
            <a:avLst/>
          </a:prstGeom>
          <a:solidFill>
            <a:srgbClr val="D9DC8E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7"/>
          <p:cNvSpPr/>
          <p:nvPr/>
        </p:nvSpPr>
        <p:spPr>
          <a:xfrm rot="-2700000">
            <a:off x="4346395" y="3965605"/>
            <a:ext cx="1252428" cy="1252428"/>
          </a:xfrm>
          <a:prstGeom prst="ellipse">
            <a:avLst/>
          </a:prstGeom>
          <a:solidFill>
            <a:srgbClr val="D8CFB9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7"/>
          <p:cNvSpPr/>
          <p:nvPr/>
        </p:nvSpPr>
        <p:spPr>
          <a:xfrm flipH="1" rot="-2700383">
            <a:off x="6100694" y="-815207"/>
            <a:ext cx="3812013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37"/>
          <p:cNvGrpSpPr/>
          <p:nvPr/>
        </p:nvGrpSpPr>
        <p:grpSpPr>
          <a:xfrm rot="-2700000">
            <a:off x="7717115" y="1004596"/>
            <a:ext cx="1305272" cy="578994"/>
            <a:chOff x="7545448" y="1004546"/>
            <a:chExt cx="1305284" cy="579000"/>
          </a:xfrm>
        </p:grpSpPr>
        <p:sp>
          <p:nvSpPr>
            <p:cNvPr id="510" name="Google Shape;510;p37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A3C3BB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A3C3BB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A3C3BB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7"/>
          <p:cNvGrpSpPr/>
          <p:nvPr/>
        </p:nvGrpSpPr>
        <p:grpSpPr>
          <a:xfrm rot="5400000">
            <a:off x="1069525" y="1465533"/>
            <a:ext cx="92700" cy="579259"/>
            <a:chOff x="146550" y="319025"/>
            <a:chExt cx="92700" cy="579259"/>
          </a:xfrm>
        </p:grpSpPr>
        <p:sp>
          <p:nvSpPr>
            <p:cNvPr id="514" name="Google Shape;514;p37"/>
            <p:cNvSpPr/>
            <p:nvPr/>
          </p:nvSpPr>
          <p:spPr>
            <a:xfrm>
              <a:off x="146550" y="319025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146550" y="481211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146550" y="643398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146550" y="805584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37"/>
          <p:cNvGrpSpPr/>
          <p:nvPr/>
        </p:nvGrpSpPr>
        <p:grpSpPr>
          <a:xfrm>
            <a:off x="3148926" y="1227162"/>
            <a:ext cx="484393" cy="317437"/>
            <a:chOff x="3207778" y="2474632"/>
            <a:chExt cx="419933" cy="275170"/>
          </a:xfrm>
        </p:grpSpPr>
        <p:sp>
          <p:nvSpPr>
            <p:cNvPr id="519" name="Google Shape;519;p37"/>
            <p:cNvSpPr/>
            <p:nvPr/>
          </p:nvSpPr>
          <p:spPr>
            <a:xfrm>
              <a:off x="3207778" y="2474632"/>
              <a:ext cx="419933" cy="275170"/>
            </a:xfrm>
            <a:custGeom>
              <a:rect b="b" l="l" r="r" t="t"/>
              <a:pathLst>
                <a:path extrusionOk="0" h="8645" w="13193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3449559" y="2493985"/>
              <a:ext cx="46663" cy="98546"/>
            </a:xfrm>
            <a:custGeom>
              <a:rect b="b" l="l" r="r" t="t"/>
              <a:pathLst>
                <a:path extrusionOk="0" h="3096" w="1466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3247566" y="2507226"/>
              <a:ext cx="51565" cy="71681"/>
            </a:xfrm>
            <a:custGeom>
              <a:rect b="b" l="l" r="r" t="t"/>
              <a:pathLst>
                <a:path extrusionOk="0" h="2252" w="162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3312754" y="2507990"/>
              <a:ext cx="45135" cy="71299"/>
            </a:xfrm>
            <a:custGeom>
              <a:rect b="b" l="l" r="r" t="t"/>
              <a:pathLst>
                <a:path extrusionOk="0" h="2240" w="1418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3372626" y="2507194"/>
              <a:ext cx="65602" cy="71395"/>
            </a:xfrm>
            <a:custGeom>
              <a:rect b="b" l="l" r="r" t="t"/>
              <a:pathLst>
                <a:path extrusionOk="0" h="2243" w="2061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247566" y="2632286"/>
              <a:ext cx="97432" cy="12541"/>
            </a:xfrm>
            <a:custGeom>
              <a:rect b="b" l="l" r="r" t="t"/>
              <a:pathLst>
                <a:path extrusionOk="0" h="394" w="3061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371862" y="2632286"/>
              <a:ext cx="124360" cy="12541"/>
            </a:xfrm>
            <a:custGeom>
              <a:rect b="b" l="l" r="r" t="t"/>
              <a:pathLst>
                <a:path extrusionOk="0" h="394" w="3907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3247566" y="2665262"/>
              <a:ext cx="51565" cy="12159"/>
            </a:xfrm>
            <a:custGeom>
              <a:rect b="b" l="l" r="r" t="t"/>
              <a:pathLst>
                <a:path extrusionOk="0" h="382" w="162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3247566" y="2697856"/>
              <a:ext cx="97432" cy="12159"/>
            </a:xfrm>
            <a:custGeom>
              <a:rect b="b" l="l" r="r" t="t"/>
              <a:pathLst>
                <a:path extrusionOk="0" h="382" w="3061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312754" y="2665262"/>
              <a:ext cx="32244" cy="12159"/>
            </a:xfrm>
            <a:custGeom>
              <a:rect b="b" l="l" r="r" t="t"/>
              <a:pathLst>
                <a:path extrusionOk="0" h="382" w="1013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3371862" y="2665262"/>
              <a:ext cx="58408" cy="12159"/>
            </a:xfrm>
            <a:custGeom>
              <a:rect b="b" l="l" r="r" t="t"/>
              <a:pathLst>
                <a:path extrusionOk="0" h="382" w="1835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444625" y="2665262"/>
              <a:ext cx="51596" cy="12159"/>
            </a:xfrm>
            <a:custGeom>
              <a:rect b="b" l="l" r="r" t="t"/>
              <a:pathLst>
                <a:path extrusionOk="0" h="382" w="1621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3371862" y="2697856"/>
              <a:ext cx="84922" cy="12159"/>
            </a:xfrm>
            <a:custGeom>
              <a:rect b="b" l="l" r="r" t="t"/>
              <a:pathLst>
                <a:path extrusionOk="0" h="382" w="2668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3470408" y="2697856"/>
              <a:ext cx="25814" cy="12159"/>
            </a:xfrm>
            <a:custGeom>
              <a:rect b="b" l="l" r="r" t="t"/>
              <a:pathLst>
                <a:path extrusionOk="0" h="382" w="811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3" name="Google Shape;533;p37"/>
          <p:cNvPicPr preferRelativeResize="0"/>
          <p:nvPr/>
        </p:nvPicPr>
        <p:blipFill rotWithShape="1">
          <a:blip r:embed="rId3">
            <a:alphaModFix/>
          </a:blip>
          <a:srcRect b="22985" l="9707" r="41212" t="16416"/>
          <a:stretch/>
        </p:blipFill>
        <p:spPr>
          <a:xfrm>
            <a:off x="5206825" y="1562488"/>
            <a:ext cx="3467628" cy="24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 txBox="1"/>
          <p:nvPr/>
        </p:nvSpPr>
        <p:spPr>
          <a:xfrm>
            <a:off x="5206825" y="4046725"/>
            <a:ext cx="25644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Increase in stock price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nter"/>
                <a:ea typeface="Inter"/>
                <a:cs typeface="Inter"/>
                <a:sym typeface="Inter"/>
              </a:rPr>
              <a:t>From: yahoo finance 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5" name="Google Shape;535;p37"/>
          <p:cNvSpPr/>
          <p:nvPr/>
        </p:nvSpPr>
        <p:spPr>
          <a:xfrm rot="-927257">
            <a:off x="7504599" y="4135625"/>
            <a:ext cx="355763" cy="317479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8"/>
          <p:cNvSpPr txBox="1"/>
          <p:nvPr>
            <p:ph type="title"/>
          </p:nvPr>
        </p:nvSpPr>
        <p:spPr>
          <a:xfrm>
            <a:off x="673850" y="178100"/>
            <a:ext cx="6373800" cy="105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Current Customer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Profile 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1" name="Google Shape;541;p38"/>
          <p:cNvSpPr txBox="1"/>
          <p:nvPr>
            <p:ph idx="1" type="subTitle"/>
          </p:nvPr>
        </p:nvSpPr>
        <p:spPr>
          <a:xfrm>
            <a:off x="713400" y="1600225"/>
            <a:ext cx="4870500" cy="21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20-45 years old male and female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Medium-high disposable income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HENRYs 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       (High Income Not Rich Yet)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Aspirational luxury shoppers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Occasional luxury buyers 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Designer wannabes 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mbria"/>
              <a:buChar char="➔"/>
            </a:pPr>
            <a:r>
              <a:rPr lang="en" sz="15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Relatively low brand loyalty </a:t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542" name="Google Shape;542;p38"/>
          <p:cNvGrpSpPr/>
          <p:nvPr/>
        </p:nvGrpSpPr>
        <p:grpSpPr>
          <a:xfrm rot="5400000">
            <a:off x="1069525" y="1160733"/>
            <a:ext cx="92700" cy="579259"/>
            <a:chOff x="146550" y="319025"/>
            <a:chExt cx="92700" cy="579259"/>
          </a:xfrm>
        </p:grpSpPr>
        <p:sp>
          <p:nvSpPr>
            <p:cNvPr id="543" name="Google Shape;543;p38"/>
            <p:cNvSpPr/>
            <p:nvPr/>
          </p:nvSpPr>
          <p:spPr>
            <a:xfrm>
              <a:off x="146550" y="319025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146550" y="481211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146550" y="643398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146550" y="805584"/>
              <a:ext cx="92700" cy="9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7" name="Google Shape;5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9825" y="2865712"/>
            <a:ext cx="1841649" cy="210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3199222"/>
            <a:ext cx="2953294" cy="17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4650" y="438150"/>
            <a:ext cx="1752000" cy="228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1175" y="1397125"/>
            <a:ext cx="1752000" cy="1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/>
          <p:nvPr>
            <p:ph type="title"/>
          </p:nvPr>
        </p:nvSpPr>
        <p:spPr>
          <a:xfrm>
            <a:off x="3315650" y="580825"/>
            <a:ext cx="47238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Cambria"/>
                <a:ea typeface="Cambria"/>
                <a:cs typeface="Cambria"/>
                <a:sym typeface="Cambria"/>
              </a:rPr>
              <a:t>Business Question </a:t>
            </a:r>
            <a:endParaRPr sz="3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56" name="Google Shape;556;p39"/>
          <p:cNvSpPr/>
          <p:nvPr/>
        </p:nvSpPr>
        <p:spPr>
          <a:xfrm rot="-2700993">
            <a:off x="506603" y="2476910"/>
            <a:ext cx="734189" cy="7341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9"/>
          <p:cNvSpPr/>
          <p:nvPr/>
        </p:nvSpPr>
        <p:spPr>
          <a:xfrm flipH="1" rot="-2700257">
            <a:off x="463013" y="-468708"/>
            <a:ext cx="2832175" cy="1231214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39"/>
          <p:cNvGrpSpPr/>
          <p:nvPr/>
        </p:nvGrpSpPr>
        <p:grpSpPr>
          <a:xfrm rot="-2700000">
            <a:off x="1463815" y="1571396"/>
            <a:ext cx="1305272" cy="578994"/>
            <a:chOff x="7545448" y="1004546"/>
            <a:chExt cx="1305284" cy="579000"/>
          </a:xfrm>
        </p:grpSpPr>
        <p:sp>
          <p:nvSpPr>
            <p:cNvPr id="559" name="Google Shape;559;p39"/>
            <p:cNvSpPr/>
            <p:nvPr/>
          </p:nvSpPr>
          <p:spPr>
            <a:xfrm>
              <a:off x="8271732" y="1004546"/>
              <a:ext cx="579000" cy="579000"/>
            </a:xfrm>
            <a:prstGeom prst="ellipse">
              <a:avLst/>
            </a:prstGeom>
            <a:solidFill>
              <a:srgbClr val="366E5F">
                <a:alpha val="8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908561" y="1004546"/>
              <a:ext cx="579000" cy="579000"/>
            </a:xfrm>
            <a:prstGeom prst="ellipse">
              <a:avLst/>
            </a:prstGeom>
            <a:solidFill>
              <a:srgbClr val="366E5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7545448" y="1004546"/>
              <a:ext cx="579000" cy="579000"/>
            </a:xfrm>
            <a:prstGeom prst="ellipse">
              <a:avLst/>
            </a:prstGeom>
            <a:solidFill>
              <a:srgbClr val="366E5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39"/>
          <p:cNvGrpSpPr/>
          <p:nvPr/>
        </p:nvGrpSpPr>
        <p:grpSpPr>
          <a:xfrm rot="-2700000">
            <a:off x="-1614344" y="3986711"/>
            <a:ext cx="4639920" cy="1234788"/>
            <a:chOff x="5285927" y="4157538"/>
            <a:chExt cx="4639965" cy="1234800"/>
          </a:xfrm>
        </p:grpSpPr>
        <p:sp>
          <p:nvSpPr>
            <p:cNvPr id="563" name="Google Shape;563;p39"/>
            <p:cNvSpPr/>
            <p:nvPr/>
          </p:nvSpPr>
          <p:spPr>
            <a:xfrm flipH="1" rot="-334">
              <a:off x="5285927" y="4157688"/>
              <a:ext cx="3087900" cy="1234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8691392" y="4157703"/>
              <a:ext cx="1234500" cy="123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5" name="Google Shape;5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9425" y="3971725"/>
            <a:ext cx="804924" cy="8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9"/>
          <p:cNvSpPr txBox="1"/>
          <p:nvPr>
            <p:ph idx="1" type="body"/>
          </p:nvPr>
        </p:nvSpPr>
        <p:spPr>
          <a:xfrm>
            <a:off x="3426925" y="2112925"/>
            <a:ext cx="46125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300">
                <a:latin typeface="Cambria"/>
                <a:ea typeface="Cambria"/>
                <a:cs typeface="Cambria"/>
                <a:sym typeface="Cambria"/>
              </a:rPr>
              <a:t>Q: </a:t>
            </a:r>
            <a:r>
              <a:rPr i="1" lang="en" sz="2500">
                <a:latin typeface="Cambria"/>
                <a:ea typeface="Cambria"/>
                <a:cs typeface="Cambria"/>
                <a:sym typeface="Cambria"/>
              </a:rPr>
              <a:t>Should</a:t>
            </a:r>
            <a:r>
              <a:rPr i="1" lang="en" sz="25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i="1" lang="en" sz="2500">
                <a:latin typeface="Cambria"/>
                <a:ea typeface="Cambria"/>
                <a:cs typeface="Cambria"/>
                <a:sym typeface="Cambria"/>
              </a:rPr>
              <a:t>Coach launch a demi-brand to unlock new customers to begin their </a:t>
            </a:r>
            <a:r>
              <a:rPr i="1" lang="en" sz="2500">
                <a:latin typeface="Cambria"/>
                <a:ea typeface="Cambria"/>
                <a:cs typeface="Cambria"/>
                <a:sym typeface="Cambria"/>
              </a:rPr>
              <a:t>life cycle</a:t>
            </a:r>
            <a:r>
              <a:rPr i="1" lang="en" sz="25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i="1" lang="en" sz="2500">
                <a:latin typeface="Cambria"/>
                <a:ea typeface="Cambria"/>
                <a:cs typeface="Cambria"/>
                <a:sym typeface="Cambria"/>
              </a:rPr>
              <a:t>journeys</a:t>
            </a:r>
            <a:r>
              <a:rPr i="1" lang="en" sz="2500">
                <a:latin typeface="Cambria"/>
                <a:ea typeface="Cambria"/>
                <a:cs typeface="Cambria"/>
                <a:sym typeface="Cambria"/>
              </a:rPr>
              <a:t>?</a:t>
            </a:r>
            <a:endParaRPr i="1" sz="2200" u="sng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Data &amp; Methods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72" name="Google Shape;5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95" y="1545575"/>
            <a:ext cx="5013006" cy="21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0"/>
          <p:cNvSpPr txBox="1"/>
          <p:nvPr/>
        </p:nvSpPr>
        <p:spPr>
          <a:xfrm>
            <a:off x="5738800" y="1416900"/>
            <a:ext cx="2750400" cy="23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Descriptive Stats: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-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"141,154" unique customer id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-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Mean gross: 20.1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-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Dates: </a:t>
            </a:r>
            <a:r>
              <a:rPr i="1" lang="en" sz="1800">
                <a:latin typeface="Cambria"/>
                <a:ea typeface="Cambria"/>
                <a:cs typeface="Cambria"/>
                <a:sym typeface="Cambria"/>
              </a:rPr>
              <a:t>01/01/2017 to 03/29/2019</a:t>
            </a:r>
            <a:endParaRPr i="1" sz="1800"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mbria"/>
              <a:buChar char="-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Order types: 8 types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 txBox="1"/>
          <p:nvPr>
            <p:ph type="title"/>
          </p:nvPr>
        </p:nvSpPr>
        <p:spPr>
          <a:xfrm>
            <a:off x="713250" y="29347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Gross Purchase Price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79" name="Google Shape;5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950" y="1032375"/>
            <a:ext cx="4422667" cy="380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"/>
          <p:cNvSpPr/>
          <p:nvPr/>
        </p:nvSpPr>
        <p:spPr>
          <a:xfrm flipH="1">
            <a:off x="3817725" y="1906450"/>
            <a:ext cx="1218300" cy="120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85" name="Google Shape;585;p42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Data &amp; Methods</a:t>
            </a:r>
            <a:r>
              <a:rPr lang="en" sz="3300">
                <a:latin typeface="Cambria"/>
                <a:ea typeface="Cambria"/>
                <a:cs typeface="Cambria"/>
                <a:sym typeface="Cambria"/>
              </a:rPr>
              <a:t>: Pseudo-Churn Model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6" name="Google Shape;586;p42"/>
          <p:cNvSpPr txBox="1"/>
          <p:nvPr>
            <p:ph idx="2" type="title"/>
          </p:nvPr>
        </p:nvSpPr>
        <p:spPr>
          <a:xfrm>
            <a:off x="1218513" y="2186940"/>
            <a:ext cx="2068800" cy="7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Pr(Churn)</a:t>
            </a:r>
            <a:endParaRPr sz="2200"/>
          </a:p>
        </p:txBody>
      </p:sp>
      <p:sp>
        <p:nvSpPr>
          <p:cNvPr id="587" name="Google Shape;587;p42"/>
          <p:cNvSpPr txBox="1"/>
          <p:nvPr>
            <p:ph idx="1" type="subTitle"/>
          </p:nvPr>
        </p:nvSpPr>
        <p:spPr>
          <a:xfrm>
            <a:off x="2049175" y="3367000"/>
            <a:ext cx="50457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predictive model that estimates: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 each customer at any given time,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how high the risk is of “churning” them in the future.</a:t>
            </a:r>
            <a:endParaRPr sz="1200"/>
          </a:p>
        </p:txBody>
      </p:sp>
      <p:sp>
        <p:nvSpPr>
          <p:cNvPr id="588" name="Google Shape;588;p42"/>
          <p:cNvSpPr/>
          <p:nvPr/>
        </p:nvSpPr>
        <p:spPr>
          <a:xfrm flipH="1">
            <a:off x="5236100" y="1904325"/>
            <a:ext cx="1218300" cy="120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89" name="Google Shape;589;p42"/>
          <p:cNvSpPr/>
          <p:nvPr/>
        </p:nvSpPr>
        <p:spPr>
          <a:xfrm flipH="1">
            <a:off x="6646900" y="1906450"/>
            <a:ext cx="1218300" cy="12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90" name="Google Shape;590;p42"/>
          <p:cNvSpPr/>
          <p:nvPr/>
        </p:nvSpPr>
        <p:spPr>
          <a:xfrm>
            <a:off x="3193517" y="2372645"/>
            <a:ext cx="439200" cy="373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1" name="Google Shape;591;p42"/>
          <p:cNvSpPr txBox="1"/>
          <p:nvPr/>
        </p:nvSpPr>
        <p:spPr>
          <a:xfrm>
            <a:off x="3795140" y="2311234"/>
            <a:ext cx="12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Frequency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2" name="Google Shape;592;p42"/>
          <p:cNvSpPr txBox="1"/>
          <p:nvPr/>
        </p:nvSpPr>
        <p:spPr>
          <a:xfrm>
            <a:off x="5221033" y="2311234"/>
            <a:ext cx="12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Recency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3" name="Google Shape;593;p42"/>
          <p:cNvSpPr txBox="1"/>
          <p:nvPr/>
        </p:nvSpPr>
        <p:spPr>
          <a:xfrm>
            <a:off x="6646925" y="2311234"/>
            <a:ext cx="12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Monetary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 flipH="1">
            <a:off x="3825300" y="1982651"/>
            <a:ext cx="1218300" cy="121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 txBox="1"/>
          <p:nvPr>
            <p:ph idx="2" type="title"/>
          </p:nvPr>
        </p:nvSpPr>
        <p:spPr>
          <a:xfrm>
            <a:off x="1218513" y="2186940"/>
            <a:ext cx="2068800" cy="7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Lifetime Value</a:t>
            </a:r>
            <a:endParaRPr/>
          </a:p>
        </p:txBody>
      </p:sp>
      <p:sp>
        <p:nvSpPr>
          <p:cNvPr id="600" name="Google Shape;600;p43"/>
          <p:cNvSpPr/>
          <p:nvPr/>
        </p:nvSpPr>
        <p:spPr>
          <a:xfrm flipH="1">
            <a:off x="5236100" y="1982650"/>
            <a:ext cx="1218300" cy="1210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3"/>
          <p:cNvSpPr/>
          <p:nvPr/>
        </p:nvSpPr>
        <p:spPr>
          <a:xfrm flipH="1">
            <a:off x="6646900" y="1981800"/>
            <a:ext cx="1278600" cy="127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3"/>
          <p:cNvSpPr/>
          <p:nvPr/>
        </p:nvSpPr>
        <p:spPr>
          <a:xfrm>
            <a:off x="3193517" y="2372645"/>
            <a:ext cx="439200" cy="373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3795140" y="2311234"/>
            <a:ext cx="12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Purchase Amount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5221033" y="2311234"/>
            <a:ext cx="12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# Purchases per Period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5" name="Google Shape;605;p43"/>
          <p:cNvSpPr txBox="1"/>
          <p:nvPr/>
        </p:nvSpPr>
        <p:spPr>
          <a:xfrm>
            <a:off x="6646925" y="2311234"/>
            <a:ext cx="127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Lifetime Periods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6" name="Google Shape;606;p43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Data &amp; Methods</a:t>
            </a:r>
            <a:r>
              <a:rPr lang="en" sz="3300">
                <a:latin typeface="Cambria"/>
                <a:ea typeface="Cambria"/>
                <a:cs typeface="Cambria"/>
                <a:sym typeface="Cambria"/>
              </a:rPr>
              <a:t>: Pseudo-Churn Model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sumer Trends in Digital Marketing by Slidesgo">
  <a:themeElements>
    <a:clrScheme name="Simple Light">
      <a:dk1>
        <a:srgbClr val="3D3936"/>
      </a:dk1>
      <a:lt1>
        <a:srgbClr val="EEE8E0"/>
      </a:lt1>
      <a:dk2>
        <a:srgbClr val="FFFFFF"/>
      </a:dk2>
      <a:lt2>
        <a:srgbClr val="366E5F"/>
      </a:lt2>
      <a:accent1>
        <a:srgbClr val="D9643D"/>
      </a:accent1>
      <a:accent2>
        <a:srgbClr val="E77D55"/>
      </a:accent2>
      <a:accent3>
        <a:srgbClr val="A3C3BB"/>
      </a:accent3>
      <a:accent4>
        <a:srgbClr val="D9DC8E"/>
      </a:accent4>
      <a:accent5>
        <a:srgbClr val="D8CFB9"/>
      </a:accent5>
      <a:accent6>
        <a:srgbClr val="FFFFFF"/>
      </a:accent6>
      <a:hlink>
        <a:srgbClr val="3D39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